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9"/>
  </p:handoutMasterIdLst>
  <p:sldIdLst>
    <p:sldId id="837" r:id="rId2"/>
    <p:sldId id="825" r:id="rId3"/>
    <p:sldId id="787" r:id="rId4"/>
    <p:sldId id="788" r:id="rId5"/>
    <p:sldId id="789" r:id="rId6"/>
    <p:sldId id="721" r:id="rId7"/>
    <p:sldId id="747" r:id="rId8"/>
    <p:sldId id="748" r:id="rId9"/>
    <p:sldId id="835" r:id="rId10"/>
    <p:sldId id="749" r:id="rId11"/>
    <p:sldId id="750" r:id="rId12"/>
    <p:sldId id="751" r:id="rId13"/>
    <p:sldId id="752" r:id="rId14"/>
    <p:sldId id="790" r:id="rId15"/>
    <p:sldId id="793" r:id="rId16"/>
    <p:sldId id="792" r:id="rId17"/>
    <p:sldId id="831" r:id="rId18"/>
    <p:sldId id="830" r:id="rId19"/>
    <p:sldId id="832" r:id="rId20"/>
    <p:sldId id="833" r:id="rId21"/>
    <p:sldId id="834" r:id="rId22"/>
    <p:sldId id="771" r:id="rId23"/>
    <p:sldId id="815" r:id="rId24"/>
    <p:sldId id="816" r:id="rId25"/>
    <p:sldId id="817" r:id="rId26"/>
    <p:sldId id="818" r:id="rId27"/>
    <p:sldId id="773" r:id="rId28"/>
    <p:sldId id="801" r:id="rId29"/>
    <p:sldId id="802" r:id="rId30"/>
    <p:sldId id="803" r:id="rId31"/>
    <p:sldId id="811" r:id="rId32"/>
    <p:sldId id="669" r:id="rId33"/>
    <p:sldId id="808" r:id="rId34"/>
    <p:sldId id="809" r:id="rId35"/>
    <p:sldId id="810" r:id="rId36"/>
    <p:sldId id="838" r:id="rId37"/>
    <p:sldId id="80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9C9"/>
    <a:srgbClr val="FF0000"/>
    <a:srgbClr val="B9EDFF"/>
    <a:srgbClr val="9FE6FF"/>
    <a:srgbClr val="FFFF00"/>
    <a:srgbClr val="FFC000"/>
    <a:srgbClr val="FF9393"/>
    <a:srgbClr val="79DCFF"/>
    <a:srgbClr val="B68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360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CE7C-AB0C-1EFA-0C2B-19E434F221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A0085-1798-FEE2-9765-08F787FFDF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9279F-C9A8-439E-B76B-E368D2AD414D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2C2D0-70FE-1227-8BFA-DEF74835D1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413A2-3550-3C62-C8CB-8B585A2379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3ADFA-744E-4EA7-B991-D1FABEA08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30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058EA7B-37EA-4343-BAA1-222C6AE3037F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64F05-4BD1-4B3B-ACCA-EDFC2A78F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73CF920-28A1-01F3-CF43-64F84BCF7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565886-4048-9F1B-6A37-33D852BD6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03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35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5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9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313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4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0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2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4D46C-11A6-6CC5-867F-E8A208266838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0C864-C4CB-DF1F-8182-698F5A12D5A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-2700000">
            <a:off x="-847179" y="4679"/>
            <a:ext cx="2228722" cy="584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DBD33C-0F19-AFE5-8F77-3B7DDB22481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0834841" y="4679"/>
            <a:ext cx="2228722" cy="5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6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YouTube Sans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YouTube Sans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3.jpeg"/><Relationship Id="rId4" Type="http://schemas.openxmlformats.org/officeDocument/2006/relationships/image" Target="../media/image3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uk-UA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Конвеєр, Дескриптори, та малювання у </a:t>
            </a:r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DX12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29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8580-B44D-14D2-3BC7-B3A1C759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Піксельний Шейдер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94459-66C9-0B4C-7405-B60E7BEE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319531" cy="4351337"/>
          </a:xfrm>
        </p:spPr>
        <p:txBody>
          <a:bodyPr/>
          <a:lstStyle/>
          <a:p>
            <a:r>
              <a:rPr lang="uk-UA" dirty="0"/>
              <a:t>У піксельному шейдері, ми просто хочемо отримати вибірку текстури (застосовуючи білінійну інтерполяцію), та скопіювати цю дану до буфера кольору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563AE4-6805-4078-E10D-3C5FF9852942}"/>
              </a:ext>
            </a:extLst>
          </p:cNvPr>
          <p:cNvSpPr/>
          <p:nvPr/>
        </p:nvSpPr>
        <p:spPr>
          <a:xfrm>
            <a:off x="261242" y="4558636"/>
            <a:ext cx="1296392" cy="89064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16A0DE-F2DC-8FA3-2745-F3DA3AFF6E10}"/>
              </a:ext>
            </a:extLst>
          </p:cNvPr>
          <p:cNvSpPr txBox="1"/>
          <p:nvPr/>
        </p:nvSpPr>
        <p:spPr>
          <a:xfrm>
            <a:off x="261242" y="4687903"/>
            <a:ext cx="129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Вершинний Шейдер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38D886-8E64-974C-7A2F-7E5A873A2530}"/>
              </a:ext>
            </a:extLst>
          </p:cNvPr>
          <p:cNvSpPr/>
          <p:nvPr/>
        </p:nvSpPr>
        <p:spPr>
          <a:xfrm>
            <a:off x="2778328" y="4558636"/>
            <a:ext cx="1296392" cy="89064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83875-444D-74A3-6E81-38D6EDB794B0}"/>
              </a:ext>
            </a:extLst>
          </p:cNvPr>
          <p:cNvSpPr txBox="1"/>
          <p:nvPr/>
        </p:nvSpPr>
        <p:spPr>
          <a:xfrm>
            <a:off x="2778328" y="4711572"/>
            <a:ext cx="1296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Піксельний Шейдер</a:t>
            </a:r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95C134-B4A5-EBE8-E9F3-30A93B874472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1557634" y="5003960"/>
            <a:ext cx="122069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F88BE7-2409-A7D7-DB92-989B31E45A2C}"/>
              </a:ext>
            </a:extLst>
          </p:cNvPr>
          <p:cNvSpPr txBox="1"/>
          <p:nvPr/>
        </p:nvSpPr>
        <p:spPr>
          <a:xfrm>
            <a:off x="1591277" y="4457775"/>
            <a:ext cx="107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VertexPos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</a:rPr>
              <a:t>VertexUv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EA4231-2918-034F-41BE-1BA9EFD23B75}"/>
              </a:ext>
            </a:extLst>
          </p:cNvPr>
          <p:cNvSpPr txBox="1"/>
          <p:nvPr/>
        </p:nvSpPr>
        <p:spPr>
          <a:xfrm>
            <a:off x="7327074" y="2514533"/>
            <a:ext cx="48649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struct </a:t>
            </a:r>
            <a:r>
              <a:rPr lang="en-US" sz="1200" dirty="0" err="1">
                <a:latin typeface="Consolas" panose="020B0609020204030204" pitchFamily="49" charset="0"/>
              </a:rPr>
              <a:t>ps_input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float4 Position : SV_POSITION;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float2 </a:t>
            </a:r>
            <a:r>
              <a:rPr lang="en-US" sz="1200" dirty="0" err="1">
                <a:latin typeface="Consolas" panose="020B0609020204030204" pitchFamily="49" charset="0"/>
              </a:rPr>
              <a:t>Uv</a:t>
            </a:r>
            <a:r>
              <a:rPr lang="en-US" sz="1200" dirty="0">
                <a:latin typeface="Consolas" panose="020B0609020204030204" pitchFamily="49" charset="0"/>
              </a:rPr>
              <a:t> : TEXCOORD0;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};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float4 </a:t>
            </a:r>
            <a:r>
              <a:rPr lang="en-US" sz="1200" dirty="0" err="1">
                <a:latin typeface="Consolas" panose="020B0609020204030204" pitchFamily="49" charset="0"/>
              </a:rPr>
              <a:t>ModelPsMain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ps_input</a:t>
            </a:r>
            <a:r>
              <a:rPr lang="en-US" sz="1200" dirty="0">
                <a:latin typeface="Consolas" panose="020B0609020204030204" pitchFamily="49" charset="0"/>
              </a:rPr>
              <a:t> Input, texture </a:t>
            </a:r>
            <a:r>
              <a:rPr lang="en-US" sz="1200" dirty="0" err="1">
                <a:latin typeface="Consolas" panose="020B0609020204030204" pitchFamily="49" charset="0"/>
              </a:rPr>
              <a:t>Texture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       sampler </a:t>
            </a:r>
            <a:r>
              <a:rPr lang="en-US" sz="1200" dirty="0" err="1">
                <a:latin typeface="Consolas" panose="020B0609020204030204" pitchFamily="49" charset="0"/>
              </a:rPr>
              <a:t>BilinearSampler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float4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Result = </a:t>
            </a:r>
            <a:r>
              <a:rPr lang="en-US" sz="1200" dirty="0" err="1">
                <a:latin typeface="Consolas" panose="020B0609020204030204" pitchFamily="49" charset="0"/>
              </a:rPr>
              <a:t>Texture.Sample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BilinearSampler</a:t>
            </a:r>
            <a:r>
              <a:rPr lang="en-US" sz="1200" dirty="0">
                <a:latin typeface="Consolas" panose="020B0609020204030204" pitchFamily="49" charset="0"/>
              </a:rPr>
              <a:t>, 						      </a:t>
            </a:r>
            <a:r>
              <a:rPr lang="en-US" sz="1200" dirty="0" err="1">
                <a:latin typeface="Consolas" panose="020B0609020204030204" pitchFamily="49" charset="0"/>
              </a:rPr>
              <a:t>Input.Uv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039A0-DCD0-A6C7-3F8A-C1911BA9DCE1}"/>
              </a:ext>
            </a:extLst>
          </p:cNvPr>
          <p:cNvSpPr txBox="1"/>
          <p:nvPr/>
        </p:nvSpPr>
        <p:spPr>
          <a:xfrm>
            <a:off x="5126863" y="4681581"/>
            <a:ext cx="1455170" cy="646331"/>
          </a:xfrm>
          <a:prstGeom prst="rect">
            <a:avLst/>
          </a:prstGeom>
          <a:solidFill>
            <a:srgbClr val="FF939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єднання виходів</a:t>
            </a:r>
            <a:endParaRPr lang="en-US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DCA00-1D5E-A4C6-B73C-175FDA58045E}"/>
              </a:ext>
            </a:extLst>
          </p:cNvPr>
          <p:cNvSpPr txBox="1"/>
          <p:nvPr/>
        </p:nvSpPr>
        <p:spPr>
          <a:xfrm>
            <a:off x="4074720" y="4680795"/>
            <a:ext cx="107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Color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64F26F-F5A7-D352-0A67-A6AD68E50816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4074721" y="5003960"/>
            <a:ext cx="1052142" cy="7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1CE269-6469-F615-2B00-346B91E3E209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2564080" y="5443740"/>
            <a:ext cx="586839" cy="594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EA0DBD7-139A-2EA4-B009-70F6168B4E4F}"/>
              </a:ext>
            </a:extLst>
          </p:cNvPr>
          <p:cNvSpPr txBox="1"/>
          <p:nvPr/>
        </p:nvSpPr>
        <p:spPr>
          <a:xfrm>
            <a:off x="1915884" y="6038124"/>
            <a:ext cx="1296392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Текстура</a:t>
            </a:r>
            <a:endParaRPr lang="en-US" dirty="0">
              <a:latin typeface="YouTube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7186A0-35B2-AD18-417D-F2627DCEF913}"/>
              </a:ext>
            </a:extLst>
          </p:cNvPr>
          <p:cNvSpPr/>
          <p:nvPr/>
        </p:nvSpPr>
        <p:spPr>
          <a:xfrm>
            <a:off x="7327074" y="2514533"/>
            <a:ext cx="3123212" cy="103619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68A803-10E6-3B13-58E2-D3AC4AA95D60}"/>
              </a:ext>
            </a:extLst>
          </p:cNvPr>
          <p:cNvSpPr/>
          <p:nvPr/>
        </p:nvSpPr>
        <p:spPr>
          <a:xfrm>
            <a:off x="8969827" y="3627912"/>
            <a:ext cx="2774869" cy="4409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A3D8B4-6D66-DC85-BC23-FFA67FF88690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3726872" y="5449285"/>
            <a:ext cx="633352" cy="5811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F08D0BF-86B1-A121-3349-1A410DAE0711}"/>
              </a:ext>
            </a:extLst>
          </p:cNvPr>
          <p:cNvSpPr txBox="1"/>
          <p:nvPr/>
        </p:nvSpPr>
        <p:spPr>
          <a:xfrm>
            <a:off x="3712028" y="6030431"/>
            <a:ext cx="1296392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Самплер</a:t>
            </a:r>
            <a:endParaRPr lang="en-US" dirty="0">
              <a:latin typeface="YouTube San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797CF0-DECC-B72E-FB7A-202D7D053295}"/>
              </a:ext>
            </a:extLst>
          </p:cNvPr>
          <p:cNvSpPr/>
          <p:nvPr/>
        </p:nvSpPr>
        <p:spPr>
          <a:xfrm>
            <a:off x="8469084" y="4373939"/>
            <a:ext cx="2774869" cy="40515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E851C6-BA6A-95C4-C552-EB03AD97F898}"/>
              </a:ext>
            </a:extLst>
          </p:cNvPr>
          <p:cNvSpPr/>
          <p:nvPr/>
        </p:nvSpPr>
        <p:spPr>
          <a:xfrm>
            <a:off x="7375358" y="3627912"/>
            <a:ext cx="601579" cy="2462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" grpId="0" animBg="1"/>
      <p:bldP spid="6" grpId="0"/>
      <p:bldP spid="28" grpId="0" animBg="1"/>
      <p:bldP spid="31" grpId="0" animBg="1"/>
      <p:bldP spid="31" grpId="1" animBg="1"/>
      <p:bldP spid="36" grpId="0" animBg="1"/>
      <p:bldP spid="36" grpId="1" animBg="1"/>
      <p:bldP spid="39" grpId="0" animBg="1"/>
      <p:bldP spid="42" grpId="0" animBg="1"/>
      <p:bldP spid="42" grpId="1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8580-B44D-14D2-3BC7-B3A1C759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Піксельний Шейдер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94459-66C9-0B4C-7405-B60E7BEE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319531" cy="4351337"/>
          </a:xfrm>
        </p:spPr>
        <p:txBody>
          <a:bodyPr/>
          <a:lstStyle/>
          <a:p>
            <a:r>
              <a:rPr lang="uk-UA" dirty="0"/>
              <a:t>У піксельному шейдері, ми просто хочемо отримати вибірку текстури (застосовуючи білінійну інтерполяцію), та скопіювати цю дану до буфера кольору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563AE4-6805-4078-E10D-3C5FF9852942}"/>
              </a:ext>
            </a:extLst>
          </p:cNvPr>
          <p:cNvSpPr/>
          <p:nvPr/>
        </p:nvSpPr>
        <p:spPr>
          <a:xfrm>
            <a:off x="261242" y="4558636"/>
            <a:ext cx="1296392" cy="89064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16A0DE-F2DC-8FA3-2745-F3DA3AFF6E10}"/>
              </a:ext>
            </a:extLst>
          </p:cNvPr>
          <p:cNvSpPr txBox="1"/>
          <p:nvPr/>
        </p:nvSpPr>
        <p:spPr>
          <a:xfrm>
            <a:off x="261242" y="4687903"/>
            <a:ext cx="129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Вершинний Шейдер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38D886-8E64-974C-7A2F-7E5A873A2530}"/>
              </a:ext>
            </a:extLst>
          </p:cNvPr>
          <p:cNvSpPr/>
          <p:nvPr/>
        </p:nvSpPr>
        <p:spPr>
          <a:xfrm>
            <a:off x="2778328" y="4558636"/>
            <a:ext cx="1296392" cy="89064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83875-444D-74A3-6E81-38D6EDB794B0}"/>
              </a:ext>
            </a:extLst>
          </p:cNvPr>
          <p:cNvSpPr txBox="1"/>
          <p:nvPr/>
        </p:nvSpPr>
        <p:spPr>
          <a:xfrm>
            <a:off x="2778328" y="4711572"/>
            <a:ext cx="1296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Піксельний Шейдер</a:t>
            </a:r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95C134-B4A5-EBE8-E9F3-30A93B874472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1557634" y="5003960"/>
            <a:ext cx="122069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F88BE7-2409-A7D7-DB92-989B31E45A2C}"/>
              </a:ext>
            </a:extLst>
          </p:cNvPr>
          <p:cNvSpPr txBox="1"/>
          <p:nvPr/>
        </p:nvSpPr>
        <p:spPr>
          <a:xfrm>
            <a:off x="1591277" y="4457775"/>
            <a:ext cx="107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VertexPos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</a:rPr>
              <a:t>VertexUv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EA4231-2918-034F-41BE-1BA9EFD23B75}"/>
              </a:ext>
            </a:extLst>
          </p:cNvPr>
          <p:cNvSpPr txBox="1"/>
          <p:nvPr/>
        </p:nvSpPr>
        <p:spPr>
          <a:xfrm>
            <a:off x="7327074" y="2514533"/>
            <a:ext cx="48649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struct </a:t>
            </a:r>
            <a:r>
              <a:rPr lang="en-US" sz="1200" dirty="0" err="1">
                <a:latin typeface="Consolas" panose="020B0609020204030204" pitchFamily="49" charset="0"/>
              </a:rPr>
              <a:t>ps_input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float4 Position : SV_POSITION;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float2 </a:t>
            </a:r>
            <a:r>
              <a:rPr lang="en-US" sz="1200" dirty="0" err="1">
                <a:latin typeface="Consolas" panose="020B0609020204030204" pitchFamily="49" charset="0"/>
              </a:rPr>
              <a:t>Uv</a:t>
            </a:r>
            <a:r>
              <a:rPr lang="en-US" sz="1200" dirty="0">
                <a:latin typeface="Consolas" panose="020B0609020204030204" pitchFamily="49" charset="0"/>
              </a:rPr>
              <a:t> : TEXCOORD0;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};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</a:rPr>
              <a:t>ps_output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ModelPsMain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ps_input</a:t>
            </a:r>
            <a:r>
              <a:rPr lang="en-US" sz="1200" dirty="0">
                <a:latin typeface="Consolas" panose="020B0609020204030204" pitchFamily="49" charset="0"/>
              </a:rPr>
              <a:t> Input, texture </a:t>
            </a:r>
            <a:r>
              <a:rPr lang="en-US" sz="1200" dirty="0" err="1">
                <a:latin typeface="Consolas" panose="020B0609020204030204" pitchFamily="49" charset="0"/>
              </a:rPr>
              <a:t>Texture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          sampler </a:t>
            </a:r>
            <a:r>
              <a:rPr lang="en-US" sz="1200" dirty="0" err="1">
                <a:latin typeface="Consolas" panose="020B0609020204030204" pitchFamily="49" charset="0"/>
              </a:rPr>
              <a:t>BilinearSampler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ps_output</a:t>
            </a:r>
            <a:r>
              <a:rPr lang="en-US" sz="1200" dirty="0">
                <a:latin typeface="Consolas" panose="020B0609020204030204" pitchFamily="49" charset="0"/>
              </a:rPr>
              <a:t>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Result.Color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Texture.Sample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BilinearSampler</a:t>
            </a:r>
            <a:r>
              <a:rPr lang="en-US" sz="1200" dirty="0">
                <a:latin typeface="Consolas" panose="020B0609020204030204" pitchFamily="49" charset="0"/>
              </a:rPr>
              <a:t>, 						       </a:t>
            </a:r>
            <a:r>
              <a:rPr lang="en-US" sz="1200" dirty="0" err="1">
                <a:latin typeface="Consolas" panose="020B0609020204030204" pitchFamily="49" charset="0"/>
              </a:rPr>
              <a:t>Input.Uv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039A0-DCD0-A6C7-3F8A-C1911BA9DCE1}"/>
              </a:ext>
            </a:extLst>
          </p:cNvPr>
          <p:cNvSpPr txBox="1"/>
          <p:nvPr/>
        </p:nvSpPr>
        <p:spPr>
          <a:xfrm>
            <a:off x="5126863" y="4681581"/>
            <a:ext cx="1455170" cy="646331"/>
          </a:xfrm>
          <a:prstGeom prst="rect">
            <a:avLst/>
          </a:prstGeom>
          <a:solidFill>
            <a:srgbClr val="FF939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єднання виходів</a:t>
            </a:r>
            <a:endParaRPr lang="en-US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DCA00-1D5E-A4C6-B73C-175FDA58045E}"/>
              </a:ext>
            </a:extLst>
          </p:cNvPr>
          <p:cNvSpPr txBox="1"/>
          <p:nvPr/>
        </p:nvSpPr>
        <p:spPr>
          <a:xfrm>
            <a:off x="4074720" y="4680795"/>
            <a:ext cx="107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Color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64F26F-F5A7-D352-0A67-A6AD68E50816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4074721" y="5003960"/>
            <a:ext cx="1052142" cy="7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1CE269-6469-F615-2B00-346B91E3E209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2564080" y="5443740"/>
            <a:ext cx="586839" cy="594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EA0DBD7-139A-2EA4-B009-70F6168B4E4F}"/>
              </a:ext>
            </a:extLst>
          </p:cNvPr>
          <p:cNvSpPr txBox="1"/>
          <p:nvPr/>
        </p:nvSpPr>
        <p:spPr>
          <a:xfrm>
            <a:off x="1915884" y="6038124"/>
            <a:ext cx="1296392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Текстура</a:t>
            </a:r>
            <a:endParaRPr lang="en-US" dirty="0">
              <a:latin typeface="YouTube San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A3D8B4-6D66-DC85-BC23-FFA67FF88690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3726872" y="5449285"/>
            <a:ext cx="633352" cy="5811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F08D0BF-86B1-A121-3349-1A410DAE0711}"/>
              </a:ext>
            </a:extLst>
          </p:cNvPr>
          <p:cNvSpPr txBox="1"/>
          <p:nvPr/>
        </p:nvSpPr>
        <p:spPr>
          <a:xfrm>
            <a:off x="3712028" y="6030431"/>
            <a:ext cx="1296392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Самплер</a:t>
            </a:r>
            <a:endParaRPr lang="en-US" dirty="0">
              <a:latin typeface="YouTub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9FF8B1-A17B-6C12-EAA9-4AFC842A6339}"/>
              </a:ext>
            </a:extLst>
          </p:cNvPr>
          <p:cNvSpPr txBox="1"/>
          <p:nvPr/>
        </p:nvSpPr>
        <p:spPr>
          <a:xfrm>
            <a:off x="7327073" y="1683536"/>
            <a:ext cx="4864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struct </a:t>
            </a:r>
            <a:r>
              <a:rPr lang="en-US" sz="1200" dirty="0" err="1">
                <a:latin typeface="Consolas" panose="020B0609020204030204" pitchFamily="49" charset="0"/>
              </a:rPr>
              <a:t>ps_output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float4 Color : SV_TARGET0;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E2C0A9-8985-7D8D-5328-B9C09CC18AEA}"/>
              </a:ext>
            </a:extLst>
          </p:cNvPr>
          <p:cNvSpPr/>
          <p:nvPr/>
        </p:nvSpPr>
        <p:spPr>
          <a:xfrm>
            <a:off x="7368988" y="1691322"/>
            <a:ext cx="2755153" cy="8232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D45349-8B09-E781-A1FA-906172F414A1}"/>
              </a:ext>
            </a:extLst>
          </p:cNvPr>
          <p:cNvSpPr/>
          <p:nvPr/>
        </p:nvSpPr>
        <p:spPr>
          <a:xfrm>
            <a:off x="7368989" y="3627718"/>
            <a:ext cx="854636" cy="2740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7A600A-B93E-3138-7727-2E77AC79508C}"/>
              </a:ext>
            </a:extLst>
          </p:cNvPr>
          <p:cNvSpPr/>
          <p:nvPr/>
        </p:nvSpPr>
        <p:spPr>
          <a:xfrm>
            <a:off x="7718613" y="4155954"/>
            <a:ext cx="1491128" cy="2307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335FF1-8934-0F4C-D6F6-C46A24C989E9}"/>
              </a:ext>
            </a:extLst>
          </p:cNvPr>
          <p:cNvSpPr/>
          <p:nvPr/>
        </p:nvSpPr>
        <p:spPr>
          <a:xfrm>
            <a:off x="7718613" y="4386729"/>
            <a:ext cx="1090705" cy="208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D6A71C-60E8-AB10-EC70-03F0A46E26F6}"/>
              </a:ext>
            </a:extLst>
          </p:cNvPr>
          <p:cNvSpPr/>
          <p:nvPr/>
        </p:nvSpPr>
        <p:spPr>
          <a:xfrm>
            <a:off x="7718612" y="4732746"/>
            <a:ext cx="1240117" cy="208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BBE3F3-6A76-98A6-A325-931B3EE3CAF8}"/>
              </a:ext>
            </a:extLst>
          </p:cNvPr>
          <p:cNvSpPr/>
          <p:nvPr/>
        </p:nvSpPr>
        <p:spPr>
          <a:xfrm>
            <a:off x="8958729" y="2063416"/>
            <a:ext cx="991516" cy="24305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3B0E9C-7331-71B4-4A42-1BEF21B48109}"/>
              </a:ext>
            </a:extLst>
          </p:cNvPr>
          <p:cNvSpPr/>
          <p:nvPr/>
        </p:nvSpPr>
        <p:spPr>
          <a:xfrm>
            <a:off x="9209741" y="3826042"/>
            <a:ext cx="2087912" cy="2307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49B3A0-265E-58AB-3D88-90FAD866188F}"/>
              </a:ext>
            </a:extLst>
          </p:cNvPr>
          <p:cNvSpPr/>
          <p:nvPr/>
        </p:nvSpPr>
        <p:spPr>
          <a:xfrm>
            <a:off x="10557710" y="3611518"/>
            <a:ext cx="1416373" cy="2307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4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4" grpId="0" animBg="1"/>
      <p:bldP spid="4" grpId="1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8580-B44D-14D2-3BC7-B3A1C759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Піксельний Шейдер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94459-66C9-0B4C-7405-B60E7BEE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319531" cy="4351337"/>
          </a:xfrm>
        </p:spPr>
        <p:txBody>
          <a:bodyPr/>
          <a:lstStyle/>
          <a:p>
            <a:r>
              <a:rPr lang="uk-UA" dirty="0"/>
              <a:t>У піксельному шейдері, ми просто хочемо отримати вибірку текстури (застосовуючи білінійну інтерполяцію), та скопіювати цю дану до буфера кольору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563AE4-6805-4078-E10D-3C5FF9852942}"/>
              </a:ext>
            </a:extLst>
          </p:cNvPr>
          <p:cNvSpPr/>
          <p:nvPr/>
        </p:nvSpPr>
        <p:spPr>
          <a:xfrm>
            <a:off x="261242" y="4558636"/>
            <a:ext cx="1296392" cy="89064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16A0DE-F2DC-8FA3-2745-F3DA3AFF6E10}"/>
              </a:ext>
            </a:extLst>
          </p:cNvPr>
          <p:cNvSpPr txBox="1"/>
          <p:nvPr/>
        </p:nvSpPr>
        <p:spPr>
          <a:xfrm>
            <a:off x="261242" y="4687903"/>
            <a:ext cx="129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Вершинний Шейдер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38D886-8E64-974C-7A2F-7E5A873A2530}"/>
              </a:ext>
            </a:extLst>
          </p:cNvPr>
          <p:cNvSpPr/>
          <p:nvPr/>
        </p:nvSpPr>
        <p:spPr>
          <a:xfrm>
            <a:off x="2778328" y="4558636"/>
            <a:ext cx="1296392" cy="89064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83875-444D-74A3-6E81-38D6EDB794B0}"/>
              </a:ext>
            </a:extLst>
          </p:cNvPr>
          <p:cNvSpPr txBox="1"/>
          <p:nvPr/>
        </p:nvSpPr>
        <p:spPr>
          <a:xfrm>
            <a:off x="2778328" y="4711572"/>
            <a:ext cx="1296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Піксельний Шейдер</a:t>
            </a:r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95C134-B4A5-EBE8-E9F3-30A93B874472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1557634" y="5003960"/>
            <a:ext cx="122069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F88BE7-2409-A7D7-DB92-989B31E45A2C}"/>
              </a:ext>
            </a:extLst>
          </p:cNvPr>
          <p:cNvSpPr txBox="1"/>
          <p:nvPr/>
        </p:nvSpPr>
        <p:spPr>
          <a:xfrm>
            <a:off x="1591277" y="4457775"/>
            <a:ext cx="107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VertexPos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</a:rPr>
              <a:t>VertexUv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EA4231-2918-034F-41BE-1BA9EFD23B75}"/>
              </a:ext>
            </a:extLst>
          </p:cNvPr>
          <p:cNvSpPr txBox="1"/>
          <p:nvPr/>
        </p:nvSpPr>
        <p:spPr>
          <a:xfrm>
            <a:off x="7327074" y="2514533"/>
            <a:ext cx="486492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struct </a:t>
            </a:r>
            <a:r>
              <a:rPr lang="en-US" sz="1200" dirty="0" err="1">
                <a:latin typeface="Consolas" panose="020B0609020204030204" pitchFamily="49" charset="0"/>
              </a:rPr>
              <a:t>ps_input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float4 Position : SV_POSITION;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float2 </a:t>
            </a:r>
            <a:r>
              <a:rPr lang="en-US" sz="1200" dirty="0" err="1">
                <a:latin typeface="Consolas" panose="020B0609020204030204" pitchFamily="49" charset="0"/>
              </a:rPr>
              <a:t>Uv</a:t>
            </a:r>
            <a:r>
              <a:rPr lang="en-US" sz="1200" dirty="0">
                <a:latin typeface="Consolas" panose="020B0609020204030204" pitchFamily="49" charset="0"/>
              </a:rPr>
              <a:t> : TEXCOORD0;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};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</a:rPr>
              <a:t>ps_output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ModelPsMain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ps_input</a:t>
            </a:r>
            <a:r>
              <a:rPr lang="en-US" sz="1200" dirty="0">
                <a:latin typeface="Consolas" panose="020B0609020204030204" pitchFamily="49" charset="0"/>
              </a:rPr>
              <a:t> Input)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ps_output</a:t>
            </a:r>
            <a:r>
              <a:rPr lang="en-US" sz="1200" dirty="0">
                <a:latin typeface="Consolas" panose="020B0609020204030204" pitchFamily="49" charset="0"/>
              </a:rPr>
              <a:t>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Result.Color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Texture.Sample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BilinearSampler</a:t>
            </a:r>
            <a:r>
              <a:rPr lang="en-US" sz="1200" dirty="0">
                <a:latin typeface="Consolas" panose="020B0609020204030204" pitchFamily="49" charset="0"/>
              </a:rPr>
              <a:t>, 						       </a:t>
            </a:r>
            <a:r>
              <a:rPr lang="en-US" sz="1200" dirty="0" err="1">
                <a:latin typeface="Consolas" panose="020B0609020204030204" pitchFamily="49" charset="0"/>
              </a:rPr>
              <a:t>Input.Uv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return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039A0-DCD0-A6C7-3F8A-C1911BA9DCE1}"/>
              </a:ext>
            </a:extLst>
          </p:cNvPr>
          <p:cNvSpPr txBox="1"/>
          <p:nvPr/>
        </p:nvSpPr>
        <p:spPr>
          <a:xfrm>
            <a:off x="5126863" y="4681581"/>
            <a:ext cx="1455170" cy="646331"/>
          </a:xfrm>
          <a:prstGeom prst="rect">
            <a:avLst/>
          </a:prstGeom>
          <a:solidFill>
            <a:srgbClr val="FF939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єднання виходів</a:t>
            </a:r>
            <a:endParaRPr lang="en-US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DCA00-1D5E-A4C6-B73C-175FDA58045E}"/>
              </a:ext>
            </a:extLst>
          </p:cNvPr>
          <p:cNvSpPr txBox="1"/>
          <p:nvPr/>
        </p:nvSpPr>
        <p:spPr>
          <a:xfrm>
            <a:off x="4074720" y="4680795"/>
            <a:ext cx="107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Color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64F26F-F5A7-D352-0A67-A6AD68E50816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4074721" y="5003960"/>
            <a:ext cx="1052142" cy="7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1CE269-6469-F615-2B00-346B91E3E209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2564080" y="5443740"/>
            <a:ext cx="586839" cy="594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EA0DBD7-139A-2EA4-B009-70F6168B4E4F}"/>
              </a:ext>
            </a:extLst>
          </p:cNvPr>
          <p:cNvSpPr txBox="1"/>
          <p:nvPr/>
        </p:nvSpPr>
        <p:spPr>
          <a:xfrm>
            <a:off x="1915884" y="6038124"/>
            <a:ext cx="1296392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Текстура</a:t>
            </a:r>
            <a:endParaRPr lang="en-US" dirty="0">
              <a:latin typeface="YouTube San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A3D8B4-6D66-DC85-BC23-FFA67FF88690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3726872" y="5449285"/>
            <a:ext cx="633352" cy="5811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F08D0BF-86B1-A121-3349-1A410DAE0711}"/>
              </a:ext>
            </a:extLst>
          </p:cNvPr>
          <p:cNvSpPr txBox="1"/>
          <p:nvPr/>
        </p:nvSpPr>
        <p:spPr>
          <a:xfrm>
            <a:off x="3712028" y="6030431"/>
            <a:ext cx="1296392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Самплер</a:t>
            </a:r>
            <a:endParaRPr lang="en-US" dirty="0">
              <a:latin typeface="YouTub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9FF8B1-A17B-6C12-EAA9-4AFC842A6339}"/>
              </a:ext>
            </a:extLst>
          </p:cNvPr>
          <p:cNvSpPr txBox="1"/>
          <p:nvPr/>
        </p:nvSpPr>
        <p:spPr>
          <a:xfrm>
            <a:off x="7327073" y="1683536"/>
            <a:ext cx="4864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struct </a:t>
            </a:r>
            <a:r>
              <a:rPr lang="en-US" sz="1200" dirty="0" err="1">
                <a:latin typeface="Consolas" panose="020B0609020204030204" pitchFamily="49" charset="0"/>
              </a:rPr>
              <a:t>ps_output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float4 Color : SV_TARGET0;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E027A-275A-9509-E1F6-AEE0CA8A10EB}"/>
              </a:ext>
            </a:extLst>
          </p:cNvPr>
          <p:cNvSpPr txBox="1"/>
          <p:nvPr/>
        </p:nvSpPr>
        <p:spPr>
          <a:xfrm>
            <a:off x="7327072" y="1221871"/>
            <a:ext cx="486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Texture2D Texture : register(t0);</a:t>
            </a:r>
          </a:p>
          <a:p>
            <a:r>
              <a:rPr lang="en-US" sz="1200" dirty="0" err="1">
                <a:latin typeface="Consolas" panose="020B0609020204030204" pitchFamily="49" charset="0"/>
              </a:rPr>
              <a:t>SamplerState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BilinearSampler</a:t>
            </a:r>
            <a:r>
              <a:rPr lang="en-US" sz="1200" dirty="0">
                <a:latin typeface="Consolas" panose="020B0609020204030204" pitchFamily="49" charset="0"/>
              </a:rPr>
              <a:t> : register(s0);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E16B54-FA28-AE7C-9880-B640A3C78C6F}"/>
              </a:ext>
            </a:extLst>
          </p:cNvPr>
          <p:cNvSpPr/>
          <p:nvPr/>
        </p:nvSpPr>
        <p:spPr>
          <a:xfrm>
            <a:off x="7368988" y="1239799"/>
            <a:ext cx="872565" cy="22443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5DDDCA-2BF8-E5AC-C311-2DD0F133EA3B}"/>
              </a:ext>
            </a:extLst>
          </p:cNvPr>
          <p:cNvSpPr/>
          <p:nvPr/>
        </p:nvSpPr>
        <p:spPr>
          <a:xfrm>
            <a:off x="8212986" y="1237989"/>
            <a:ext cx="709886" cy="22443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1D4EE5-9B9D-BD72-FF26-ABF9F73824FA}"/>
              </a:ext>
            </a:extLst>
          </p:cNvPr>
          <p:cNvSpPr/>
          <p:nvPr/>
        </p:nvSpPr>
        <p:spPr>
          <a:xfrm>
            <a:off x="9057065" y="1234244"/>
            <a:ext cx="1090981" cy="22443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9A0BB4-011A-88D8-740E-DE845427F203}"/>
              </a:ext>
            </a:extLst>
          </p:cNvPr>
          <p:cNvSpPr/>
          <p:nvPr/>
        </p:nvSpPr>
        <p:spPr>
          <a:xfrm>
            <a:off x="7368988" y="1459858"/>
            <a:ext cx="3741271" cy="22443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38D3BA-0514-CAEE-156E-A75BBDCF97C5}"/>
              </a:ext>
            </a:extLst>
          </p:cNvPr>
          <p:cNvSpPr/>
          <p:nvPr/>
        </p:nvSpPr>
        <p:spPr>
          <a:xfrm>
            <a:off x="8982635" y="4188117"/>
            <a:ext cx="2728260" cy="4137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2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05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7907-DE33-39A0-25DF-381CC6EC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Графічний конвеєр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5BB26-FBC4-795D-E12F-0F123607E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344844" cy="4351337"/>
          </a:xfrm>
        </p:spPr>
        <p:txBody>
          <a:bodyPr>
            <a:normAutofit/>
          </a:bodyPr>
          <a:lstStyle/>
          <a:p>
            <a:r>
              <a:rPr lang="uk-UA" dirty="0"/>
              <a:t>Тепер, у нас компільовані шейдери, і ми готові їх включити до нашої програми застосовуючи </a:t>
            </a:r>
            <a:r>
              <a:rPr lang="en-US" dirty="0"/>
              <a:t>ID3D12Pipeline</a:t>
            </a:r>
          </a:p>
          <a:p>
            <a:r>
              <a:rPr lang="en-US" b="1" dirty="0"/>
              <a:t>ID3D12Pipeline</a:t>
            </a:r>
            <a:r>
              <a:rPr lang="en-US" dirty="0"/>
              <a:t> </a:t>
            </a:r>
            <a:r>
              <a:rPr lang="uk-UA" dirty="0"/>
              <a:t>– це об</a:t>
            </a:r>
            <a:r>
              <a:rPr lang="en-US" dirty="0"/>
              <a:t>’</a:t>
            </a:r>
            <a:r>
              <a:rPr lang="uk-UA" dirty="0"/>
              <a:t>єкт, який зберігає всю дану пов</a:t>
            </a:r>
            <a:r>
              <a:rPr lang="en-US" dirty="0"/>
              <a:t>’</a:t>
            </a:r>
            <a:r>
              <a:rPr lang="uk-UA" dirty="0"/>
              <a:t>язану зі графічним конвеєром</a:t>
            </a:r>
          </a:p>
          <a:p>
            <a:r>
              <a:rPr lang="uk-UA" dirty="0"/>
              <a:t>Коли ми наказуємо у списку команд щоби малювати модель, нам слід прив</a:t>
            </a:r>
            <a:r>
              <a:rPr lang="en-US" dirty="0"/>
              <a:t>’</a:t>
            </a:r>
            <a:r>
              <a:rPr lang="uk-UA" dirty="0"/>
              <a:t>язати </a:t>
            </a:r>
            <a:r>
              <a:rPr lang="en-US" dirty="0"/>
              <a:t>pipeline </a:t>
            </a:r>
            <a:r>
              <a:rPr lang="uk-UA" dirty="0"/>
              <a:t>щоби </a:t>
            </a:r>
            <a:r>
              <a:rPr lang="en-US" dirty="0"/>
              <a:t>GPU </a:t>
            </a:r>
            <a:r>
              <a:rPr lang="uk-UA" dirty="0"/>
              <a:t>знав як малювати цей модель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C1470-5E6B-4457-68B0-59917BFBAC3B}"/>
              </a:ext>
            </a:extLst>
          </p:cNvPr>
          <p:cNvSpPr txBox="1"/>
          <p:nvPr/>
        </p:nvSpPr>
        <p:spPr>
          <a:xfrm>
            <a:off x="8006746" y="1748462"/>
            <a:ext cx="427935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struct D3D12_GRAPHICS_PIPELINE_STATE_DESC {</a:t>
            </a:r>
            <a:endParaRPr lang="uk-UA" sz="1200" dirty="0">
              <a:latin typeface="Consolas" panose="020B0609020204030204" pitchFamily="49" charset="0"/>
            </a:endParaRPr>
          </a:p>
          <a:p>
            <a:r>
              <a:rPr lang="uk-UA" sz="1200" dirty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D3D12_INPUT_LAYOUT_DESC   </a:t>
            </a:r>
            <a:r>
              <a:rPr lang="en-US" sz="1200" dirty="0" err="1">
                <a:latin typeface="Consolas" panose="020B0609020204030204" pitchFamily="49" charset="0"/>
              </a:rPr>
              <a:t>InputLayout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ID3D12RootSignature       *</a:t>
            </a:r>
            <a:r>
              <a:rPr lang="en-US" sz="1200" dirty="0" err="1">
                <a:latin typeface="Consolas" panose="020B0609020204030204" pitchFamily="49" charset="0"/>
              </a:rPr>
              <a:t>pRootSignature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D3D12_SHADER_BYTECODE     VS;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D3D12_SHADER_BYTECODE     PS;</a:t>
            </a:r>
            <a:endParaRPr lang="uk-UA" sz="1200" dirty="0">
              <a:latin typeface="Consolas" panose="020B0609020204030204" pitchFamily="49" charset="0"/>
            </a:endParaRPr>
          </a:p>
          <a:p>
            <a:r>
              <a:rPr lang="uk-UA" sz="1200" dirty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D3D12_RASTERIZER_DESC     </a:t>
            </a:r>
            <a:r>
              <a:rPr lang="en-US" sz="1200" dirty="0" err="1">
                <a:latin typeface="Consolas" panose="020B0609020204030204" pitchFamily="49" charset="0"/>
              </a:rPr>
              <a:t>RasterizerState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D3D12_DEPTH_STENCIL_DESC  </a:t>
            </a:r>
            <a:r>
              <a:rPr lang="en-US" sz="1200" dirty="0" err="1">
                <a:latin typeface="Consolas" panose="020B0609020204030204" pitchFamily="49" charset="0"/>
              </a:rPr>
              <a:t>DepthStencilState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  <a:endParaRPr lang="uk-UA" sz="1200" dirty="0">
              <a:latin typeface="Consolas" panose="020B0609020204030204" pitchFamily="49" charset="0"/>
            </a:endParaRPr>
          </a:p>
          <a:p>
            <a:r>
              <a:rPr lang="uk-UA" sz="1200" dirty="0">
                <a:latin typeface="Consolas" panose="020B0609020204030204" pitchFamily="49" charset="0"/>
              </a:rPr>
              <a:t>   </a:t>
            </a:r>
            <a:r>
              <a:rPr lang="en-US" sz="1200" dirty="0">
                <a:latin typeface="Consolas" panose="020B0609020204030204" pitchFamily="49" charset="0"/>
              </a:rPr>
              <a:t> D3D12_BLEND_DESC          </a:t>
            </a:r>
            <a:r>
              <a:rPr lang="en-US" sz="1200" dirty="0" err="1">
                <a:latin typeface="Consolas" panose="020B0609020204030204" pitchFamily="49" charset="0"/>
              </a:rPr>
              <a:t>BlendState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uk-UA" sz="1200" dirty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UINT                      </a:t>
            </a:r>
            <a:r>
              <a:rPr lang="en-US" sz="1200" dirty="0" err="1">
                <a:latin typeface="Consolas" panose="020B0609020204030204" pitchFamily="49" charset="0"/>
              </a:rPr>
              <a:t>NumRenderTargets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DXGI_FORMAT               </a:t>
            </a:r>
            <a:r>
              <a:rPr lang="en-US" sz="1200" dirty="0" err="1">
                <a:latin typeface="Consolas" panose="020B0609020204030204" pitchFamily="49" charset="0"/>
              </a:rPr>
              <a:t>RTVFormats</a:t>
            </a:r>
            <a:r>
              <a:rPr lang="en-US" sz="1200" dirty="0">
                <a:latin typeface="Consolas" panose="020B0609020204030204" pitchFamily="49" charset="0"/>
              </a:rPr>
              <a:t>[8];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DXGI_FORMAT               </a:t>
            </a:r>
            <a:r>
              <a:rPr lang="en-US" sz="1200" dirty="0" err="1">
                <a:latin typeface="Consolas" panose="020B0609020204030204" pitchFamily="49" charset="0"/>
              </a:rPr>
              <a:t>DSVFormat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   // ...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7AEDAE-630F-743A-3175-0ADF1C0E2249}"/>
              </a:ext>
            </a:extLst>
          </p:cNvPr>
          <p:cNvSpPr/>
          <p:nvPr/>
        </p:nvSpPr>
        <p:spPr>
          <a:xfrm>
            <a:off x="5831606" y="1049612"/>
            <a:ext cx="1877895" cy="3896740"/>
          </a:xfrm>
          <a:prstGeom prst="rect">
            <a:avLst/>
          </a:prstGeom>
          <a:solidFill>
            <a:srgbClr val="79DC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5B2EB-9543-22B5-7E95-F45B5CD1F752}"/>
              </a:ext>
            </a:extLst>
          </p:cNvPr>
          <p:cNvSpPr txBox="1"/>
          <p:nvPr/>
        </p:nvSpPr>
        <p:spPr>
          <a:xfrm>
            <a:off x="5902141" y="1504782"/>
            <a:ext cx="1729765" cy="323165"/>
          </a:xfrm>
          <a:prstGeom prst="rect">
            <a:avLst/>
          </a:prstGeom>
          <a:solidFill>
            <a:srgbClr val="FF939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YouTube Sans"/>
              </a:rPr>
              <a:t>Вхідний асемблер</a:t>
            </a:r>
            <a:endParaRPr lang="en-US" sz="1500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2111FD-C926-0FDE-CE49-5C81E33BD41C}"/>
              </a:ext>
            </a:extLst>
          </p:cNvPr>
          <p:cNvSpPr txBox="1"/>
          <p:nvPr/>
        </p:nvSpPr>
        <p:spPr>
          <a:xfrm>
            <a:off x="5902141" y="1916256"/>
            <a:ext cx="1729766" cy="553998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YouTube Sans"/>
              </a:rPr>
              <a:t>Вершинний шейдер</a:t>
            </a:r>
            <a:endParaRPr lang="en-US" sz="1500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D2D87-1666-FFF8-3D24-4BFB8FF8F738}"/>
              </a:ext>
            </a:extLst>
          </p:cNvPr>
          <p:cNvSpPr txBox="1"/>
          <p:nvPr/>
        </p:nvSpPr>
        <p:spPr>
          <a:xfrm>
            <a:off x="5902139" y="2550715"/>
            <a:ext cx="1729767" cy="553998"/>
          </a:xfrm>
          <a:prstGeom prst="rect">
            <a:avLst/>
          </a:prstGeom>
          <a:solidFill>
            <a:srgbClr val="FF939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YouTube Sans"/>
              </a:rPr>
              <a:t>Вершинна пост-обробка</a:t>
            </a:r>
            <a:endParaRPr lang="en-US" sz="1500" dirty="0">
              <a:latin typeface="YouTub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E124C-3945-858E-623C-BA79113AF708}"/>
              </a:ext>
            </a:extLst>
          </p:cNvPr>
          <p:cNvSpPr txBox="1"/>
          <p:nvPr/>
        </p:nvSpPr>
        <p:spPr>
          <a:xfrm>
            <a:off x="5902139" y="3169762"/>
            <a:ext cx="1729768" cy="323165"/>
          </a:xfrm>
          <a:prstGeom prst="rect">
            <a:avLst/>
          </a:prstGeom>
          <a:solidFill>
            <a:srgbClr val="FF939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YouTube Sans"/>
              </a:rPr>
              <a:t>Растеризатор</a:t>
            </a:r>
            <a:endParaRPr lang="en-US" sz="1500" dirty="0">
              <a:latin typeface="YouTube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0AF06C-7E7B-EBED-23D3-A1341469BAD8}"/>
              </a:ext>
            </a:extLst>
          </p:cNvPr>
          <p:cNvSpPr txBox="1"/>
          <p:nvPr/>
        </p:nvSpPr>
        <p:spPr>
          <a:xfrm>
            <a:off x="5902139" y="3570081"/>
            <a:ext cx="1729768" cy="553998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YouTube Sans"/>
              </a:rPr>
              <a:t>Піксельний шейдер</a:t>
            </a:r>
            <a:endParaRPr lang="en-US" sz="1500" dirty="0">
              <a:latin typeface="YouTube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B1EB5A-111A-1661-52CA-8C8FAD57BE28}"/>
              </a:ext>
            </a:extLst>
          </p:cNvPr>
          <p:cNvSpPr txBox="1"/>
          <p:nvPr/>
        </p:nvSpPr>
        <p:spPr>
          <a:xfrm>
            <a:off x="5902137" y="4229150"/>
            <a:ext cx="1729769" cy="553998"/>
          </a:xfrm>
          <a:prstGeom prst="rect">
            <a:avLst/>
          </a:prstGeom>
          <a:solidFill>
            <a:srgbClr val="FF939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YouTube Sans"/>
              </a:rPr>
              <a:t>Об</a:t>
            </a:r>
            <a:r>
              <a:rPr lang="en-US" sz="1500" dirty="0">
                <a:latin typeface="YouTube Sans"/>
              </a:rPr>
              <a:t>’</a:t>
            </a:r>
            <a:r>
              <a:rPr lang="uk-UA" sz="1500" dirty="0">
                <a:latin typeface="YouTube Sans"/>
              </a:rPr>
              <a:t>єднання виходів</a:t>
            </a:r>
            <a:endParaRPr lang="en-US" sz="1500" dirty="0">
              <a:latin typeface="YouTube San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8A523F-6D2D-D411-3654-7E0AD23EFDB8}"/>
              </a:ext>
            </a:extLst>
          </p:cNvPr>
          <p:cNvSpPr txBox="1"/>
          <p:nvPr/>
        </p:nvSpPr>
        <p:spPr>
          <a:xfrm>
            <a:off x="5831606" y="1049612"/>
            <a:ext cx="1877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YouTube Sans"/>
              </a:rPr>
              <a:t>Графічний конвеєр</a:t>
            </a:r>
            <a:endParaRPr lang="en-US" sz="1600" dirty="0">
              <a:latin typeface="YouTube San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F563F92-A4FC-87E7-886A-C0262672D533}"/>
              </a:ext>
            </a:extLst>
          </p:cNvPr>
          <p:cNvCxnSpPr>
            <a:cxnSpLocks/>
            <a:stCxn id="36" idx="1"/>
            <a:endCxn id="6" idx="3"/>
          </p:cNvCxnSpPr>
          <p:nvPr/>
        </p:nvCxnSpPr>
        <p:spPr>
          <a:xfrm flipH="1" flipV="1">
            <a:off x="7631906" y="1666365"/>
            <a:ext cx="744980" cy="4068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0C3421C-874A-8DC4-D847-7C8F2BA6833B}"/>
              </a:ext>
            </a:extLst>
          </p:cNvPr>
          <p:cNvSpPr/>
          <p:nvPr/>
        </p:nvSpPr>
        <p:spPr>
          <a:xfrm>
            <a:off x="8376886" y="1965452"/>
            <a:ext cx="3749654" cy="2155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31F1677-3B10-818E-0493-CB529804A9D5}"/>
              </a:ext>
            </a:extLst>
          </p:cNvPr>
          <p:cNvSpPr/>
          <p:nvPr/>
        </p:nvSpPr>
        <p:spPr>
          <a:xfrm>
            <a:off x="8376885" y="2177600"/>
            <a:ext cx="3749655" cy="5307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95EFFD1-868E-862C-6B08-BB58E669743A}"/>
              </a:ext>
            </a:extLst>
          </p:cNvPr>
          <p:cNvCxnSpPr>
            <a:cxnSpLocks/>
            <a:stCxn id="38" idx="1"/>
            <a:endCxn id="7" idx="3"/>
          </p:cNvCxnSpPr>
          <p:nvPr/>
        </p:nvCxnSpPr>
        <p:spPr>
          <a:xfrm flipH="1" flipV="1">
            <a:off x="7631907" y="2193255"/>
            <a:ext cx="744978" cy="2497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308245-8B1A-3B88-36A4-865302D0E88E}"/>
              </a:ext>
            </a:extLst>
          </p:cNvPr>
          <p:cNvCxnSpPr>
            <a:cxnSpLocks/>
            <a:stCxn id="38" idx="1"/>
            <a:endCxn id="21" idx="3"/>
          </p:cNvCxnSpPr>
          <p:nvPr/>
        </p:nvCxnSpPr>
        <p:spPr>
          <a:xfrm flipH="1">
            <a:off x="7631907" y="2442991"/>
            <a:ext cx="744978" cy="14040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F9A7501-D3B0-B8A5-537D-775F53E522FD}"/>
              </a:ext>
            </a:extLst>
          </p:cNvPr>
          <p:cNvSpPr/>
          <p:nvPr/>
        </p:nvSpPr>
        <p:spPr>
          <a:xfrm>
            <a:off x="8376885" y="2703226"/>
            <a:ext cx="3749655" cy="4014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C4194A3-80FA-2D13-BC09-12950AA2B49C}"/>
              </a:ext>
            </a:extLst>
          </p:cNvPr>
          <p:cNvCxnSpPr>
            <a:cxnSpLocks/>
            <a:stCxn id="47" idx="1"/>
            <a:endCxn id="9" idx="3"/>
          </p:cNvCxnSpPr>
          <p:nvPr/>
        </p:nvCxnSpPr>
        <p:spPr>
          <a:xfrm flipH="1">
            <a:off x="7631907" y="2903970"/>
            <a:ext cx="744978" cy="4273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6451D128-BCB3-03E6-DC98-5CF2A5EA7C61}"/>
              </a:ext>
            </a:extLst>
          </p:cNvPr>
          <p:cNvSpPr/>
          <p:nvPr/>
        </p:nvSpPr>
        <p:spPr>
          <a:xfrm>
            <a:off x="8376657" y="3076008"/>
            <a:ext cx="3749655" cy="7163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D4E6ED9-398C-BD87-33CC-6718782D5C89}"/>
              </a:ext>
            </a:extLst>
          </p:cNvPr>
          <p:cNvCxnSpPr>
            <a:cxnSpLocks/>
            <a:stCxn id="56" idx="1"/>
            <a:endCxn id="25" idx="3"/>
          </p:cNvCxnSpPr>
          <p:nvPr/>
        </p:nvCxnSpPr>
        <p:spPr>
          <a:xfrm flipH="1">
            <a:off x="7631906" y="3434166"/>
            <a:ext cx="744751" cy="10719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0C844FAF-1AF5-4DE3-7C88-AC4A07C0A067}"/>
              </a:ext>
            </a:extLst>
          </p:cNvPr>
          <p:cNvSpPr/>
          <p:nvPr/>
        </p:nvSpPr>
        <p:spPr>
          <a:xfrm>
            <a:off x="8376657" y="2177600"/>
            <a:ext cx="3648906" cy="1738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1F3CA3-8100-9F87-8757-0CE6896AC2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7631906" y="2827714"/>
            <a:ext cx="744751" cy="762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00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21" grpId="0" animBg="1"/>
      <p:bldP spid="25" grpId="0" animBg="1"/>
      <p:bldP spid="26" grpId="0"/>
      <p:bldP spid="36" grpId="0" animBg="1"/>
      <p:bldP spid="36" grpId="1" animBg="1"/>
      <p:bldP spid="38" grpId="0" animBg="1"/>
      <p:bldP spid="38" grpId="1" animBg="1"/>
      <p:bldP spid="47" grpId="0" animBg="1"/>
      <p:bldP spid="47" grpId="1" animBg="1"/>
      <p:bldP spid="56" grpId="0" animBg="1"/>
      <p:bldP spid="56" grpId="1" animBg="1"/>
      <p:bldP spid="6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C6FFB-CAF4-A149-4049-3312FBDA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Графічний підпис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A3650-C2E2-9AA1-C996-5083DBA9D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69" y="1828800"/>
            <a:ext cx="9909451" cy="4351337"/>
          </a:xfrm>
        </p:spPr>
        <p:txBody>
          <a:bodyPr/>
          <a:lstStyle/>
          <a:p>
            <a:r>
              <a:rPr lang="uk-UA" dirty="0"/>
              <a:t>В попередній лекції, я казав що існують різні типи дескрипторів, і перед тим що перейдемо графічний підпис</a:t>
            </a:r>
            <a:r>
              <a:rPr lang="en-US" dirty="0"/>
              <a:t>, </a:t>
            </a:r>
            <a:r>
              <a:rPr lang="uk-UA" dirty="0"/>
              <a:t>варто їх зрозуміти</a:t>
            </a:r>
            <a:r>
              <a:rPr lang="en-US" dirty="0"/>
              <a:t>:</a:t>
            </a:r>
            <a:endParaRPr lang="uk-UA" dirty="0"/>
          </a:p>
          <a:p>
            <a:r>
              <a:rPr lang="uk-UA" b="1" dirty="0"/>
              <a:t>Подання Константного Буфера</a:t>
            </a:r>
            <a:r>
              <a:rPr lang="en-US" b="1" dirty="0"/>
              <a:t>/Constant Buffer View (CBV)</a:t>
            </a:r>
            <a:r>
              <a:rPr lang="uk-UA" b="1" dirty="0"/>
              <a:t> </a:t>
            </a:r>
          </a:p>
          <a:p>
            <a:pPr lvl="1"/>
            <a:r>
              <a:rPr lang="uk-UA" dirty="0"/>
              <a:t>Це дескриптор для константних буферів</a:t>
            </a:r>
          </a:p>
          <a:p>
            <a:r>
              <a:rPr lang="uk-UA" b="1" dirty="0"/>
              <a:t>Подання Ресурсів Шейдерів</a:t>
            </a:r>
            <a:r>
              <a:rPr lang="en-US" b="1" dirty="0"/>
              <a:t>/Shader Resource View (SRV)</a:t>
            </a:r>
            <a:r>
              <a:rPr lang="uk-UA" b="1" dirty="0"/>
              <a:t> </a:t>
            </a:r>
          </a:p>
          <a:p>
            <a:pPr lvl="1"/>
            <a:r>
              <a:rPr lang="uk-UA" dirty="0"/>
              <a:t>Це дескриптор для текстур та великих константних буферів</a:t>
            </a:r>
          </a:p>
          <a:p>
            <a:r>
              <a:rPr lang="uk-UA" b="1" dirty="0"/>
              <a:t>Подання невпорядкованого доступу</a:t>
            </a:r>
            <a:r>
              <a:rPr lang="en-US" b="1" dirty="0"/>
              <a:t>/Unordered Access View (UAV)</a:t>
            </a:r>
            <a:endParaRPr lang="uk-UA" b="1" dirty="0"/>
          </a:p>
          <a:p>
            <a:pPr lvl="1"/>
            <a:r>
              <a:rPr lang="uk-UA" dirty="0"/>
              <a:t>Це дескриптор для буфера</a:t>
            </a:r>
            <a:r>
              <a:rPr lang="en-US" dirty="0"/>
              <a:t>/</a:t>
            </a:r>
            <a:r>
              <a:rPr lang="uk-UA" dirty="0"/>
              <a:t>текстур до яких будемо писати значення</a:t>
            </a:r>
          </a:p>
          <a:p>
            <a:r>
              <a:rPr lang="uk-UA" b="1" dirty="0"/>
              <a:t>Самплер</a:t>
            </a:r>
            <a:r>
              <a:rPr lang="en-US" b="1" dirty="0"/>
              <a:t>/Sampler</a:t>
            </a:r>
            <a:endParaRPr lang="uk-UA" b="1" dirty="0"/>
          </a:p>
          <a:p>
            <a:pPr lvl="1"/>
            <a:r>
              <a:rPr lang="uk-UA" dirty="0"/>
              <a:t>Це дескриптор для семплерів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2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C6FFB-CAF4-A149-4049-3312FBDA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Графічний підпис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A3650-C2E2-9AA1-C996-5083DBA9D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0" y="1828800"/>
            <a:ext cx="5319404" cy="4351337"/>
          </a:xfrm>
        </p:spPr>
        <p:txBody>
          <a:bodyPr/>
          <a:lstStyle/>
          <a:p>
            <a:r>
              <a:rPr lang="uk-UA" dirty="0"/>
              <a:t>Одну річ яку нам слід зрозуміти, це як передати вхідні текстури</a:t>
            </a:r>
            <a:r>
              <a:rPr lang="en-US" dirty="0"/>
              <a:t>/</a:t>
            </a:r>
            <a:r>
              <a:rPr lang="uk-UA" dirty="0"/>
              <a:t>буфери</a:t>
            </a:r>
            <a:r>
              <a:rPr lang="en-US" dirty="0"/>
              <a:t> </a:t>
            </a:r>
            <a:r>
              <a:rPr lang="uk-UA" dirty="0"/>
              <a:t>до наших шейдерів</a:t>
            </a:r>
          </a:p>
          <a:p>
            <a:pPr lvl="1"/>
            <a:r>
              <a:rPr lang="uk-UA" dirty="0"/>
              <a:t>Щоби це зробити, будемо застосовувати графічний підпис</a:t>
            </a:r>
          </a:p>
          <a:p>
            <a:r>
              <a:rPr lang="uk-UA" b="1" dirty="0"/>
              <a:t>Графічний підпис</a:t>
            </a:r>
            <a:r>
              <a:rPr lang="en-US" b="1" dirty="0"/>
              <a:t>/Root Signature</a:t>
            </a:r>
            <a:r>
              <a:rPr lang="en-US" dirty="0"/>
              <a:t> </a:t>
            </a:r>
            <a:r>
              <a:rPr lang="uk-UA" dirty="0"/>
              <a:t>– це об</a:t>
            </a:r>
            <a:r>
              <a:rPr lang="en-US" dirty="0"/>
              <a:t>’</a:t>
            </a:r>
            <a:r>
              <a:rPr lang="uk-UA" dirty="0"/>
              <a:t>єкт який вказує як перепаковувати дескриптори щоби шейдери могли з них завантажувати дані</a:t>
            </a:r>
          </a:p>
          <a:p>
            <a:r>
              <a:rPr lang="uk-UA" dirty="0"/>
              <a:t>Дескриптори у купі можуть бути по-різному розпорошені у пам</a:t>
            </a:r>
            <a:r>
              <a:rPr lang="en-US" dirty="0"/>
              <a:t>’</a:t>
            </a:r>
            <a:r>
              <a:rPr lang="uk-UA" dirty="0"/>
              <a:t>яті, і нам слід наказати як їх зліпити разом щоби шейдери їх отримували у зрозумілому форматі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30206-0990-318F-2945-68A717FA80C9}"/>
              </a:ext>
            </a:extLst>
          </p:cNvPr>
          <p:cNvSpPr txBox="1"/>
          <p:nvPr/>
        </p:nvSpPr>
        <p:spPr>
          <a:xfrm>
            <a:off x="9589171" y="956511"/>
            <a:ext cx="23702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Consolas" panose="020B0609020204030204" pitchFamily="49" charset="0"/>
              </a:rPr>
              <a:t>Дескриптор </a:t>
            </a:r>
            <a:r>
              <a:rPr lang="en-US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B63928-0B2C-7837-8F99-B4CA1B695E12}"/>
              </a:ext>
            </a:extLst>
          </p:cNvPr>
          <p:cNvSpPr txBox="1"/>
          <p:nvPr/>
        </p:nvSpPr>
        <p:spPr>
          <a:xfrm>
            <a:off x="9589171" y="1325843"/>
            <a:ext cx="23702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Consolas" panose="020B0609020204030204" pitchFamily="49" charset="0"/>
              </a:rPr>
              <a:t>Дескриптор </a:t>
            </a:r>
            <a:r>
              <a:rPr lang="en-US" dirty="0">
                <a:latin typeface="Consolas" panose="020B0609020204030204" pitchFamily="49" charset="0"/>
              </a:rPr>
              <a:t>SRV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71F525-2B9F-C71D-C6E6-7EFFA227C281}"/>
              </a:ext>
            </a:extLst>
          </p:cNvPr>
          <p:cNvSpPr txBox="1"/>
          <p:nvPr/>
        </p:nvSpPr>
        <p:spPr>
          <a:xfrm>
            <a:off x="9589170" y="1695175"/>
            <a:ext cx="23702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Consolas" panose="020B0609020204030204" pitchFamily="49" charset="0"/>
              </a:rPr>
              <a:t>Дескриптор </a:t>
            </a:r>
            <a:r>
              <a:rPr lang="en-US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19DB1D-56B1-3DFB-59EF-C3F5FCAF1666}"/>
              </a:ext>
            </a:extLst>
          </p:cNvPr>
          <p:cNvSpPr txBox="1"/>
          <p:nvPr/>
        </p:nvSpPr>
        <p:spPr>
          <a:xfrm>
            <a:off x="9589171" y="2064693"/>
            <a:ext cx="23702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Consolas" panose="020B0609020204030204" pitchFamily="49" charset="0"/>
              </a:rPr>
              <a:t>Дескриптор </a:t>
            </a:r>
            <a:r>
              <a:rPr lang="en-US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FB9CC3-9C9C-0D71-4A4A-C31DB1272F26}"/>
              </a:ext>
            </a:extLst>
          </p:cNvPr>
          <p:cNvSpPr txBox="1"/>
          <p:nvPr/>
        </p:nvSpPr>
        <p:spPr>
          <a:xfrm>
            <a:off x="9589171" y="2434025"/>
            <a:ext cx="23702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Consolas" panose="020B0609020204030204" pitchFamily="49" charset="0"/>
              </a:rPr>
              <a:t>Дескриптор </a:t>
            </a:r>
            <a:r>
              <a:rPr lang="en-US" dirty="0">
                <a:latin typeface="Consolas" panose="020B0609020204030204" pitchFamily="49" charset="0"/>
              </a:rPr>
              <a:t>UAV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3DF112-7C2D-D9FB-DB8C-E03489FA7A99}"/>
              </a:ext>
            </a:extLst>
          </p:cNvPr>
          <p:cNvSpPr txBox="1"/>
          <p:nvPr/>
        </p:nvSpPr>
        <p:spPr>
          <a:xfrm>
            <a:off x="9589170" y="2803357"/>
            <a:ext cx="23702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Consolas" panose="020B0609020204030204" pitchFamily="49" charset="0"/>
              </a:rPr>
              <a:t>Дескриптор </a:t>
            </a:r>
            <a:r>
              <a:rPr lang="en-US" dirty="0">
                <a:latin typeface="Consolas" panose="020B0609020204030204" pitchFamily="49" charset="0"/>
              </a:rPr>
              <a:t>SRV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3803A7-D8B4-8436-20E8-0F31EAFA6679}"/>
              </a:ext>
            </a:extLst>
          </p:cNvPr>
          <p:cNvSpPr txBox="1"/>
          <p:nvPr/>
        </p:nvSpPr>
        <p:spPr>
          <a:xfrm>
            <a:off x="9589170" y="3172689"/>
            <a:ext cx="23702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Consolas" panose="020B0609020204030204" pitchFamily="49" charset="0"/>
              </a:rPr>
              <a:t>Дескриптор </a:t>
            </a:r>
            <a:r>
              <a:rPr lang="en-US" dirty="0">
                <a:latin typeface="Consolas" panose="020B0609020204030204" pitchFamily="49" charset="0"/>
              </a:rPr>
              <a:t>SRV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619C1-5DD3-B6B4-00A8-3A4A627189E0}"/>
              </a:ext>
            </a:extLst>
          </p:cNvPr>
          <p:cNvSpPr txBox="1"/>
          <p:nvPr/>
        </p:nvSpPr>
        <p:spPr>
          <a:xfrm>
            <a:off x="9589170" y="3542021"/>
            <a:ext cx="23702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Consolas" panose="020B0609020204030204" pitchFamily="49" charset="0"/>
              </a:rPr>
              <a:t>Дескриптор </a:t>
            </a:r>
            <a:r>
              <a:rPr lang="en-US" dirty="0">
                <a:latin typeface="Consolas" panose="020B0609020204030204" pitchFamily="49" charset="0"/>
              </a:rPr>
              <a:t>UAV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78A4E-4149-8027-FB80-6E506B638BFD}"/>
              </a:ext>
            </a:extLst>
          </p:cNvPr>
          <p:cNvSpPr txBox="1"/>
          <p:nvPr/>
        </p:nvSpPr>
        <p:spPr>
          <a:xfrm>
            <a:off x="9589169" y="3911353"/>
            <a:ext cx="23702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Consolas" panose="020B0609020204030204" pitchFamily="49" charset="0"/>
              </a:rPr>
              <a:t>Дескриптор </a:t>
            </a:r>
            <a:r>
              <a:rPr lang="en-US" dirty="0">
                <a:latin typeface="Consolas" panose="020B0609020204030204" pitchFamily="49" charset="0"/>
              </a:rPr>
              <a:t>UAV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5F315-D6E9-30CF-7298-325D1CC2DCEF}"/>
              </a:ext>
            </a:extLst>
          </p:cNvPr>
          <p:cNvSpPr txBox="1"/>
          <p:nvPr/>
        </p:nvSpPr>
        <p:spPr>
          <a:xfrm>
            <a:off x="9589168" y="589156"/>
            <a:ext cx="23702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Consolas" panose="020B0609020204030204" pitchFamily="49" charset="0"/>
              </a:rPr>
              <a:t>Купа дескриптор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76ABA2-E0DC-F965-1CC2-E63D0FC50A59}"/>
              </a:ext>
            </a:extLst>
          </p:cNvPr>
          <p:cNvSpPr txBox="1"/>
          <p:nvPr/>
        </p:nvSpPr>
        <p:spPr>
          <a:xfrm>
            <a:off x="6666502" y="1787508"/>
            <a:ext cx="1149016" cy="553998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YouTube Sans"/>
              </a:rPr>
              <a:t>Вершинний шейдер</a:t>
            </a:r>
            <a:endParaRPr lang="en-US" sz="1500" dirty="0">
              <a:latin typeface="YouTube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7226C6-6FF5-B01B-A82C-3C6482F505B5}"/>
              </a:ext>
            </a:extLst>
          </p:cNvPr>
          <p:cNvSpPr txBox="1"/>
          <p:nvPr/>
        </p:nvSpPr>
        <p:spPr>
          <a:xfrm>
            <a:off x="6666502" y="2544130"/>
            <a:ext cx="1149016" cy="553998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YouTube Sans"/>
              </a:rPr>
              <a:t>Піксельний шейдер</a:t>
            </a:r>
            <a:endParaRPr lang="en-US" sz="1500" dirty="0">
              <a:latin typeface="YouTube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CB4F28-28A7-E966-F16E-7C923422E724}"/>
              </a:ext>
            </a:extLst>
          </p:cNvPr>
          <p:cNvSpPr txBox="1"/>
          <p:nvPr/>
        </p:nvSpPr>
        <p:spPr>
          <a:xfrm>
            <a:off x="8153408" y="2155006"/>
            <a:ext cx="923419" cy="492443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300" dirty="0">
                <a:latin typeface="YouTube Sans"/>
              </a:rPr>
              <a:t>Графічний підпис</a:t>
            </a:r>
            <a:endParaRPr lang="en-US" sz="1300" dirty="0">
              <a:latin typeface="YouTube San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155469-55B8-1881-3C34-98746EEFB526}"/>
              </a:ext>
            </a:extLst>
          </p:cNvPr>
          <p:cNvCxnSpPr>
            <a:cxnSpLocks/>
            <a:stCxn id="9" idx="1"/>
            <a:endCxn id="23" idx="3"/>
          </p:cNvCxnSpPr>
          <p:nvPr/>
        </p:nvCxnSpPr>
        <p:spPr>
          <a:xfrm flipH="1">
            <a:off x="9076827" y="1510509"/>
            <a:ext cx="512344" cy="8907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7587FC2-30AE-E5B4-A608-C11DCC81D51B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9076827" y="2243343"/>
            <a:ext cx="512332" cy="1578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4F87DA-753C-558F-F8D2-37CA26B27B4F}"/>
              </a:ext>
            </a:extLst>
          </p:cNvPr>
          <p:cNvCxnSpPr>
            <a:cxnSpLocks/>
            <a:stCxn id="15" idx="1"/>
            <a:endCxn id="23" idx="3"/>
          </p:cNvCxnSpPr>
          <p:nvPr/>
        </p:nvCxnSpPr>
        <p:spPr>
          <a:xfrm flipH="1" flipV="1">
            <a:off x="9076827" y="2401228"/>
            <a:ext cx="512343" cy="9561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97CCA3A-8849-C5FE-F48A-BB5EB8AAC29A}"/>
              </a:ext>
            </a:extLst>
          </p:cNvPr>
          <p:cNvSpPr/>
          <p:nvPr/>
        </p:nvSpPr>
        <p:spPr>
          <a:xfrm>
            <a:off x="9589168" y="1329603"/>
            <a:ext cx="2370221" cy="36547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142162-5942-7D9B-A487-5B1E97A265A3}"/>
              </a:ext>
            </a:extLst>
          </p:cNvPr>
          <p:cNvSpPr/>
          <p:nvPr/>
        </p:nvSpPr>
        <p:spPr>
          <a:xfrm>
            <a:off x="9589168" y="2069432"/>
            <a:ext cx="2370221" cy="36933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E5A9B09-3614-5C58-E85D-9E2284D27CB4}"/>
              </a:ext>
            </a:extLst>
          </p:cNvPr>
          <p:cNvSpPr/>
          <p:nvPr/>
        </p:nvSpPr>
        <p:spPr>
          <a:xfrm>
            <a:off x="9589169" y="3173514"/>
            <a:ext cx="2370221" cy="36731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5F7B95-F7DB-F127-3B39-D3F9505BEF5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7241010" y="1584884"/>
            <a:ext cx="0" cy="2026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91F2918-7ED4-EA11-62DA-821F55EAD6AF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7241010" y="3098128"/>
            <a:ext cx="0" cy="4426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C6218D1-6570-C6CF-13EC-52DBAF792AE4}"/>
              </a:ext>
            </a:extLst>
          </p:cNvPr>
          <p:cNvSpPr txBox="1"/>
          <p:nvPr/>
        </p:nvSpPr>
        <p:spPr>
          <a:xfrm>
            <a:off x="5994854" y="1121520"/>
            <a:ext cx="2454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Texture2D </a:t>
            </a:r>
            <a:r>
              <a:rPr lang="en-US" sz="1200" dirty="0" err="1">
                <a:latin typeface="Consolas" panose="020B0609020204030204" pitchFamily="49" charset="0"/>
              </a:rPr>
              <a:t>Normals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 err="1">
                <a:latin typeface="Consolas" panose="020B0609020204030204" pitchFamily="49" charset="0"/>
              </a:rPr>
              <a:t>cbuffer</a:t>
            </a:r>
            <a:r>
              <a:rPr lang="en-US" sz="1200" dirty="0">
                <a:latin typeface="Consolas" panose="020B0609020204030204" pitchFamily="49" charset="0"/>
              </a:rPr>
              <a:t> Transforms;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42272C-A375-155B-B1B8-FA9B8578418E}"/>
              </a:ext>
            </a:extLst>
          </p:cNvPr>
          <p:cNvSpPr txBox="1"/>
          <p:nvPr/>
        </p:nvSpPr>
        <p:spPr>
          <a:xfrm>
            <a:off x="5993792" y="3471017"/>
            <a:ext cx="284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cbuffer</a:t>
            </a:r>
            <a:r>
              <a:rPr lang="en-US" sz="1200" dirty="0">
                <a:latin typeface="Consolas" panose="020B0609020204030204" pitchFamily="49" charset="0"/>
              </a:rPr>
              <a:t> Transforms;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Texture2D Diffuse;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Texture2D </a:t>
            </a:r>
            <a:r>
              <a:rPr lang="en-US" sz="1200" dirty="0" err="1">
                <a:latin typeface="Consolas" panose="020B0609020204030204" pitchFamily="49" charset="0"/>
              </a:rPr>
              <a:t>Normals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6E0E663-AD4E-5009-D56F-633D6848BFC4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615117" y="1268998"/>
            <a:ext cx="1" cy="886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0EE155F-1C5E-8F74-4B86-D95EF0471872}"/>
              </a:ext>
            </a:extLst>
          </p:cNvPr>
          <p:cNvCxnSpPr>
            <a:cxnSpLocks/>
          </p:cNvCxnSpPr>
          <p:nvPr/>
        </p:nvCxnSpPr>
        <p:spPr>
          <a:xfrm flipH="1">
            <a:off x="7598195" y="3978259"/>
            <a:ext cx="10169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3C02A1D-015A-3B92-94FF-59DEF7530626}"/>
              </a:ext>
            </a:extLst>
          </p:cNvPr>
          <p:cNvCxnSpPr>
            <a:cxnSpLocks/>
          </p:cNvCxnSpPr>
          <p:nvPr/>
        </p:nvCxnSpPr>
        <p:spPr>
          <a:xfrm flipH="1">
            <a:off x="7598195" y="3811822"/>
            <a:ext cx="10169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7046A68-79D8-A84B-CB85-CBD2567EE57B}"/>
              </a:ext>
            </a:extLst>
          </p:cNvPr>
          <p:cNvCxnSpPr>
            <a:cxnSpLocks/>
          </p:cNvCxnSpPr>
          <p:nvPr/>
        </p:nvCxnSpPr>
        <p:spPr>
          <a:xfrm flipH="1">
            <a:off x="7660865" y="3623329"/>
            <a:ext cx="95425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D9DBF61-8F13-FEB4-53D7-7AD36273DEEA}"/>
              </a:ext>
            </a:extLst>
          </p:cNvPr>
          <p:cNvCxnSpPr>
            <a:cxnSpLocks/>
          </p:cNvCxnSpPr>
          <p:nvPr/>
        </p:nvCxnSpPr>
        <p:spPr>
          <a:xfrm flipH="1">
            <a:off x="7598195" y="1268998"/>
            <a:ext cx="10169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C8358D2-8927-FA96-3BC2-AFA853BC0C15}"/>
              </a:ext>
            </a:extLst>
          </p:cNvPr>
          <p:cNvCxnSpPr>
            <a:cxnSpLocks/>
          </p:cNvCxnSpPr>
          <p:nvPr/>
        </p:nvCxnSpPr>
        <p:spPr>
          <a:xfrm flipH="1">
            <a:off x="7708484" y="1465878"/>
            <a:ext cx="9066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ED306F-7E6E-5181-C929-1870B0C914BD}"/>
              </a:ext>
            </a:extLst>
          </p:cNvPr>
          <p:cNvCxnSpPr>
            <a:cxnSpLocks/>
          </p:cNvCxnSpPr>
          <p:nvPr/>
        </p:nvCxnSpPr>
        <p:spPr>
          <a:xfrm flipV="1">
            <a:off x="8612074" y="2654818"/>
            <a:ext cx="0" cy="13234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7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20" grpId="0"/>
      <p:bldP spid="21" grpId="0" animBg="1"/>
      <p:bldP spid="22" grpId="0" animBg="1"/>
      <p:bldP spid="23" grpId="0" animBg="1"/>
      <p:bldP spid="42" grpId="0" animBg="1"/>
      <p:bldP spid="43" grpId="0" animBg="1"/>
      <p:bldP spid="44" grpId="0" animBg="1"/>
      <p:bldP spid="57" grpId="0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51D0-817F-3E4E-AC4F-58A23A18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Графічний підпис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3F4DB-3297-FCBC-B1BB-649C7EE3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10234343" cy="1746197"/>
          </a:xfrm>
        </p:spPr>
        <p:txBody>
          <a:bodyPr/>
          <a:lstStyle/>
          <a:p>
            <a:r>
              <a:rPr lang="uk-UA" dirty="0"/>
              <a:t>Графічний підпис зберігає масив у собі, де кожен елемент зберігає </a:t>
            </a:r>
            <a:r>
              <a:rPr lang="uk-UA" b="1" dirty="0"/>
              <a:t>таблицю дескрипторів</a:t>
            </a:r>
            <a:r>
              <a:rPr lang="en-US" b="1" dirty="0"/>
              <a:t>/descriptor table</a:t>
            </a:r>
          </a:p>
          <a:p>
            <a:pPr lvl="1"/>
            <a:r>
              <a:rPr lang="uk-UA" dirty="0"/>
              <a:t>Одна таблиця дескрипторів приймає діапазон дескрипторів від купи, та відображує їх до ресурсів у шейдерах</a:t>
            </a:r>
            <a:endParaRPr lang="en-US" dirty="0"/>
          </a:p>
          <a:p>
            <a:r>
              <a:rPr lang="uk-UA" dirty="0"/>
              <a:t>Таблиця дескрипторів зберігає масив діапазонів у собі, які відображують один тип дескрипторів до регістрів у шейдерах</a:t>
            </a:r>
          </a:p>
          <a:p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2DC74-F06D-B209-0692-3777FE88DD99}"/>
              </a:ext>
            </a:extLst>
          </p:cNvPr>
          <p:cNvSpPr txBox="1"/>
          <p:nvPr/>
        </p:nvSpPr>
        <p:spPr>
          <a:xfrm>
            <a:off x="7737778" y="4493487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41A931-3D12-E472-A87E-2E29F1BEF437}"/>
              </a:ext>
            </a:extLst>
          </p:cNvPr>
          <p:cNvSpPr txBox="1"/>
          <p:nvPr/>
        </p:nvSpPr>
        <p:spPr>
          <a:xfrm>
            <a:off x="7693572" y="4185710"/>
            <a:ext cx="17342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Купа дескриптор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CB728E-FAC7-EF90-EAA2-3CBD6CD43F94}"/>
              </a:ext>
            </a:extLst>
          </p:cNvPr>
          <p:cNvSpPr txBox="1"/>
          <p:nvPr/>
        </p:nvSpPr>
        <p:spPr>
          <a:xfrm>
            <a:off x="7737775" y="4796422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73C2D3-6DF2-BA56-E774-71D23C3ECC0E}"/>
              </a:ext>
            </a:extLst>
          </p:cNvPr>
          <p:cNvSpPr txBox="1"/>
          <p:nvPr/>
        </p:nvSpPr>
        <p:spPr>
          <a:xfrm>
            <a:off x="7737778" y="5104199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SRV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2FF43-A207-DBF3-FCE9-41410D21E24A}"/>
              </a:ext>
            </a:extLst>
          </p:cNvPr>
          <p:cNvSpPr txBox="1"/>
          <p:nvPr/>
        </p:nvSpPr>
        <p:spPr>
          <a:xfrm>
            <a:off x="7737775" y="5413440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UAV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9955D8-313F-7535-8CE2-8A9D51970033}"/>
              </a:ext>
            </a:extLst>
          </p:cNvPr>
          <p:cNvSpPr txBox="1"/>
          <p:nvPr/>
        </p:nvSpPr>
        <p:spPr>
          <a:xfrm>
            <a:off x="7737775" y="5719753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DA5A5C-721D-BF75-4AF5-2215360AFE97}"/>
              </a:ext>
            </a:extLst>
          </p:cNvPr>
          <p:cNvSpPr txBox="1"/>
          <p:nvPr/>
        </p:nvSpPr>
        <p:spPr>
          <a:xfrm>
            <a:off x="1026784" y="4625095"/>
            <a:ext cx="17816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cbuffer</a:t>
            </a:r>
            <a:r>
              <a:rPr lang="en-US" sz="1200" dirty="0">
                <a:latin typeface="Consolas" panose="020B0609020204030204" pitchFamily="49" charset="0"/>
              </a:rPr>
              <a:t> Constants : register(b0)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93B126-6248-FA75-B8F6-389CA5B6D3C1}"/>
              </a:ext>
            </a:extLst>
          </p:cNvPr>
          <p:cNvSpPr txBox="1"/>
          <p:nvPr/>
        </p:nvSpPr>
        <p:spPr>
          <a:xfrm>
            <a:off x="1026784" y="5086760"/>
            <a:ext cx="17816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Texture2D Texture : register(t0)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A291B8-C771-B602-D27D-521CCA16B3AD}"/>
              </a:ext>
            </a:extLst>
          </p:cNvPr>
          <p:cNvSpPr txBox="1"/>
          <p:nvPr/>
        </p:nvSpPr>
        <p:spPr>
          <a:xfrm>
            <a:off x="1026784" y="4317318"/>
            <a:ext cx="178169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Ресурси Шейдерів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F9001-7041-D2BF-50EF-429040DD1A4E}"/>
              </a:ext>
            </a:extLst>
          </p:cNvPr>
          <p:cNvSpPr/>
          <p:nvPr/>
        </p:nvSpPr>
        <p:spPr>
          <a:xfrm>
            <a:off x="7735870" y="4796185"/>
            <a:ext cx="1642438" cy="6092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17B279-9CDA-AE5E-177C-A70F1F0ED980}"/>
              </a:ext>
            </a:extLst>
          </p:cNvPr>
          <p:cNvCxnSpPr>
            <a:cxnSpLocks/>
            <a:endCxn id="26" idx="3"/>
          </p:cNvCxnSpPr>
          <p:nvPr/>
        </p:nvCxnSpPr>
        <p:spPr>
          <a:xfrm flipH="1" flipV="1">
            <a:off x="2808479" y="4855928"/>
            <a:ext cx="4929296" cy="88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2816EB0-82C4-BBDF-C3B1-12B873841F7A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2808479" y="5247743"/>
            <a:ext cx="4929296" cy="69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0C1B2B2-54F4-E8D2-B187-74DE2DEBC9F1}"/>
              </a:ext>
            </a:extLst>
          </p:cNvPr>
          <p:cNvSpPr/>
          <p:nvPr/>
        </p:nvSpPr>
        <p:spPr>
          <a:xfrm>
            <a:off x="7735870" y="4796185"/>
            <a:ext cx="1642438" cy="3065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A58D-C050-9341-01E4-66A637C41EE6}"/>
              </a:ext>
            </a:extLst>
          </p:cNvPr>
          <p:cNvSpPr/>
          <p:nvPr/>
        </p:nvSpPr>
        <p:spPr>
          <a:xfrm>
            <a:off x="7735870" y="5103283"/>
            <a:ext cx="1642438" cy="306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1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34" grpId="0"/>
      <p:bldP spid="38" grpId="0" animBg="1"/>
      <p:bldP spid="38" grpId="1" animBg="1"/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51D0-817F-3E4E-AC4F-58A23A18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Графічний підпис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3F4DB-3297-FCBC-B1BB-649C7EE3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10234343" cy="1746197"/>
          </a:xfrm>
        </p:spPr>
        <p:txBody>
          <a:bodyPr/>
          <a:lstStyle/>
          <a:p>
            <a:r>
              <a:rPr lang="uk-UA" dirty="0"/>
              <a:t>Графічний підпис зберігає масив у собі, де кожен елемент зберігає </a:t>
            </a:r>
            <a:r>
              <a:rPr lang="uk-UA" b="1" dirty="0"/>
              <a:t>таблицю дескрипторів</a:t>
            </a:r>
            <a:r>
              <a:rPr lang="en-US" b="1" dirty="0"/>
              <a:t>/descriptor table</a:t>
            </a:r>
          </a:p>
          <a:p>
            <a:pPr lvl="1"/>
            <a:r>
              <a:rPr lang="uk-UA" dirty="0"/>
              <a:t>Одна таблиця дескрипторів приймає діапазон дескрипторів від купи, та відображує їх до ресурсів у шейдерах</a:t>
            </a:r>
            <a:endParaRPr lang="en-US" dirty="0"/>
          </a:p>
          <a:p>
            <a:r>
              <a:rPr lang="uk-UA" dirty="0"/>
              <a:t>Таблиця дескрипторів зберігає масив діапазонів у собі, які відображують один тип дескрипторів до регістрів у шейдерах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2DC74-F06D-B209-0692-3777FE88DD99}"/>
              </a:ext>
            </a:extLst>
          </p:cNvPr>
          <p:cNvSpPr txBox="1"/>
          <p:nvPr/>
        </p:nvSpPr>
        <p:spPr>
          <a:xfrm>
            <a:off x="7737778" y="4493487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41A931-3D12-E472-A87E-2E29F1BEF437}"/>
              </a:ext>
            </a:extLst>
          </p:cNvPr>
          <p:cNvSpPr txBox="1"/>
          <p:nvPr/>
        </p:nvSpPr>
        <p:spPr>
          <a:xfrm>
            <a:off x="7693572" y="4185710"/>
            <a:ext cx="17342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Купа дескриптор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CB728E-FAC7-EF90-EAA2-3CBD6CD43F94}"/>
              </a:ext>
            </a:extLst>
          </p:cNvPr>
          <p:cNvSpPr txBox="1"/>
          <p:nvPr/>
        </p:nvSpPr>
        <p:spPr>
          <a:xfrm>
            <a:off x="7737775" y="4796422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73C2D3-6DF2-BA56-E774-71D23C3ECC0E}"/>
              </a:ext>
            </a:extLst>
          </p:cNvPr>
          <p:cNvSpPr txBox="1"/>
          <p:nvPr/>
        </p:nvSpPr>
        <p:spPr>
          <a:xfrm>
            <a:off x="7737778" y="5104199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SRV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2FF43-A207-DBF3-FCE9-41410D21E24A}"/>
              </a:ext>
            </a:extLst>
          </p:cNvPr>
          <p:cNvSpPr txBox="1"/>
          <p:nvPr/>
        </p:nvSpPr>
        <p:spPr>
          <a:xfrm>
            <a:off x="7737775" y="5413440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UAV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9955D8-313F-7535-8CE2-8A9D51970033}"/>
              </a:ext>
            </a:extLst>
          </p:cNvPr>
          <p:cNvSpPr txBox="1"/>
          <p:nvPr/>
        </p:nvSpPr>
        <p:spPr>
          <a:xfrm>
            <a:off x="7737775" y="5719753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DA5A5C-721D-BF75-4AF5-2215360AFE97}"/>
              </a:ext>
            </a:extLst>
          </p:cNvPr>
          <p:cNvSpPr txBox="1"/>
          <p:nvPr/>
        </p:nvSpPr>
        <p:spPr>
          <a:xfrm>
            <a:off x="1026784" y="4625095"/>
            <a:ext cx="17816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cbuffer</a:t>
            </a:r>
            <a:r>
              <a:rPr lang="en-US" sz="1200" dirty="0">
                <a:latin typeface="Consolas" panose="020B0609020204030204" pitchFamily="49" charset="0"/>
              </a:rPr>
              <a:t> Constants : register(b0)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93B126-6248-FA75-B8F6-389CA5B6D3C1}"/>
              </a:ext>
            </a:extLst>
          </p:cNvPr>
          <p:cNvSpPr txBox="1"/>
          <p:nvPr/>
        </p:nvSpPr>
        <p:spPr>
          <a:xfrm>
            <a:off x="1026784" y="5086760"/>
            <a:ext cx="17816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Texture2D Texture : register(t0)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A291B8-C771-B602-D27D-521CCA16B3AD}"/>
              </a:ext>
            </a:extLst>
          </p:cNvPr>
          <p:cNvSpPr txBox="1"/>
          <p:nvPr/>
        </p:nvSpPr>
        <p:spPr>
          <a:xfrm>
            <a:off x="1026784" y="4317318"/>
            <a:ext cx="178169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Ресурси Шейдерів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F9001-7041-D2BF-50EF-429040DD1A4E}"/>
              </a:ext>
            </a:extLst>
          </p:cNvPr>
          <p:cNvSpPr/>
          <p:nvPr/>
        </p:nvSpPr>
        <p:spPr>
          <a:xfrm>
            <a:off x="7737775" y="4796185"/>
            <a:ext cx="1642438" cy="6092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3E602F5-AAE6-C8CD-6378-4741D287B09D}"/>
              </a:ext>
            </a:extLst>
          </p:cNvPr>
          <p:cNvSpPr/>
          <p:nvPr/>
        </p:nvSpPr>
        <p:spPr>
          <a:xfrm>
            <a:off x="1845587" y="4825520"/>
            <a:ext cx="229155" cy="24957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8605454-A0D0-32E9-63C3-B165261A3A0C}"/>
              </a:ext>
            </a:extLst>
          </p:cNvPr>
          <p:cNvSpPr/>
          <p:nvPr/>
        </p:nvSpPr>
        <p:spPr>
          <a:xfrm>
            <a:off x="7737775" y="4796801"/>
            <a:ext cx="1642438" cy="2960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B505B38-40F1-4302-F273-7F47132CC916}"/>
              </a:ext>
            </a:extLst>
          </p:cNvPr>
          <p:cNvSpPr/>
          <p:nvPr/>
        </p:nvSpPr>
        <p:spPr>
          <a:xfrm>
            <a:off x="7737775" y="5099736"/>
            <a:ext cx="1642438" cy="29601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DF56B31-64D9-24B4-808B-A52E845379EE}"/>
              </a:ext>
            </a:extLst>
          </p:cNvPr>
          <p:cNvSpPr/>
          <p:nvPr/>
        </p:nvSpPr>
        <p:spPr>
          <a:xfrm>
            <a:off x="1845587" y="5280301"/>
            <a:ext cx="229155" cy="24957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A03C89-F0C3-43B8-EDA7-C689F58AB493}"/>
              </a:ext>
            </a:extLst>
          </p:cNvPr>
          <p:cNvSpPr txBox="1"/>
          <p:nvPr/>
        </p:nvSpPr>
        <p:spPr>
          <a:xfrm>
            <a:off x="7088177" y="3517302"/>
            <a:ext cx="5089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YouTube Sans"/>
              </a:rPr>
              <a:t>CommandList</a:t>
            </a:r>
            <a:r>
              <a:rPr lang="en-US" sz="1400" dirty="0">
                <a:latin typeface="YouTube Sans"/>
              </a:rPr>
              <a:t>-&gt;</a:t>
            </a:r>
            <a:r>
              <a:rPr lang="en-US" sz="1400" dirty="0" err="1">
                <a:latin typeface="YouTube Sans"/>
              </a:rPr>
              <a:t>SetGraphicsRootDescriptorTable</a:t>
            </a:r>
            <a:r>
              <a:rPr lang="en-US" sz="1400" dirty="0">
                <a:latin typeface="YouTube Sans"/>
              </a:rPr>
              <a:t>(…, </a:t>
            </a:r>
            <a:r>
              <a:rPr lang="en-US" sz="1400" dirty="0" err="1">
                <a:latin typeface="YouTube Sans"/>
              </a:rPr>
              <a:t>DescriptorStart</a:t>
            </a:r>
            <a:r>
              <a:rPr lang="en-US" sz="1400" dirty="0">
                <a:latin typeface="YouTube Sans"/>
              </a:rPr>
              <a:t>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406792C-A90B-5F9C-7EE9-FC3EBADB8C2A}"/>
              </a:ext>
            </a:extLst>
          </p:cNvPr>
          <p:cNvCxnSpPr>
            <a:cxnSpLocks/>
          </p:cNvCxnSpPr>
          <p:nvPr/>
        </p:nvCxnSpPr>
        <p:spPr>
          <a:xfrm>
            <a:off x="11344866" y="3777488"/>
            <a:ext cx="0" cy="11673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85F7BC5-4EB0-B719-D366-AB13CDE02953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9380213" y="4944808"/>
            <a:ext cx="1964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B8135F22-F119-F923-4280-04A4F066B3E9}"/>
              </a:ext>
            </a:extLst>
          </p:cNvPr>
          <p:cNvSpPr/>
          <p:nvPr/>
        </p:nvSpPr>
        <p:spPr>
          <a:xfrm>
            <a:off x="3856438" y="3712477"/>
            <a:ext cx="3193960" cy="2861742"/>
          </a:xfrm>
          <a:prstGeom prst="rect">
            <a:avLst/>
          </a:prstGeom>
          <a:solidFill>
            <a:srgbClr val="B9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BCB8158-B1E9-DC1B-FF91-AA6D029082BB}"/>
              </a:ext>
            </a:extLst>
          </p:cNvPr>
          <p:cNvSpPr txBox="1"/>
          <p:nvPr/>
        </p:nvSpPr>
        <p:spPr>
          <a:xfrm>
            <a:off x="4035972" y="4376313"/>
            <a:ext cx="28314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Тип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CBV 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Кількість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1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Зсув</a:t>
            </a:r>
            <a:r>
              <a:rPr lang="en-US" sz="1400" dirty="0">
                <a:latin typeface="Consolas" panose="020B0609020204030204" pitchFamily="49" charset="0"/>
              </a:rPr>
              <a:t>: 0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Початковий регістр</a:t>
            </a:r>
            <a:r>
              <a:rPr lang="en-US" sz="1400" dirty="0">
                <a:latin typeface="Consolas" panose="020B0609020204030204" pitchFamily="49" charset="0"/>
              </a:rPr>
              <a:t>: 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736A83B-A778-460B-F5FA-F388A366F7FA}"/>
              </a:ext>
            </a:extLst>
          </p:cNvPr>
          <p:cNvSpPr txBox="1"/>
          <p:nvPr/>
        </p:nvSpPr>
        <p:spPr>
          <a:xfrm>
            <a:off x="4035972" y="4068536"/>
            <a:ext cx="2831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Таблиця дескрипторів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8CE40AA-619A-AFDC-F1C6-253F7615DDB7}"/>
              </a:ext>
            </a:extLst>
          </p:cNvPr>
          <p:cNvSpPr txBox="1"/>
          <p:nvPr/>
        </p:nvSpPr>
        <p:spPr>
          <a:xfrm>
            <a:off x="4035972" y="5330420"/>
            <a:ext cx="28314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Тип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SRV 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Кількість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1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Зсув</a:t>
            </a:r>
            <a:r>
              <a:rPr lang="en-US" sz="1400" dirty="0">
                <a:latin typeface="Consolas" panose="020B0609020204030204" pitchFamily="49" charset="0"/>
              </a:rPr>
              <a:t>: 1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Початковий регістр</a:t>
            </a:r>
            <a:r>
              <a:rPr lang="en-US" sz="1400" dirty="0">
                <a:latin typeface="Consolas" panose="020B0609020204030204" pitchFamily="49" charset="0"/>
              </a:rPr>
              <a:t>: 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9902ED-9237-E085-CC32-B4335AA39EF6}"/>
              </a:ext>
            </a:extLst>
          </p:cNvPr>
          <p:cNvSpPr/>
          <p:nvPr/>
        </p:nvSpPr>
        <p:spPr>
          <a:xfrm>
            <a:off x="5044966" y="4415593"/>
            <a:ext cx="832419" cy="2495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6B66CB6-0AB4-AD00-E90B-A9517BC9530F}"/>
              </a:ext>
            </a:extLst>
          </p:cNvPr>
          <p:cNvSpPr/>
          <p:nvPr/>
        </p:nvSpPr>
        <p:spPr>
          <a:xfrm>
            <a:off x="4820159" y="4604320"/>
            <a:ext cx="1227493" cy="2464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D130F17-B926-2A31-37C7-E022E8CFB9CB}"/>
              </a:ext>
            </a:extLst>
          </p:cNvPr>
          <p:cNvSpPr/>
          <p:nvPr/>
        </p:nvSpPr>
        <p:spPr>
          <a:xfrm>
            <a:off x="5044966" y="4838642"/>
            <a:ext cx="832419" cy="2495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DC29E05-9346-3427-E400-729C4BC187D9}"/>
              </a:ext>
            </a:extLst>
          </p:cNvPr>
          <p:cNvSpPr/>
          <p:nvPr/>
        </p:nvSpPr>
        <p:spPr>
          <a:xfrm>
            <a:off x="4371253" y="5042626"/>
            <a:ext cx="2168284" cy="2495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BDCFA02-84AA-9741-7661-4EE478DDCDB9}"/>
              </a:ext>
            </a:extLst>
          </p:cNvPr>
          <p:cNvSpPr/>
          <p:nvPr/>
        </p:nvSpPr>
        <p:spPr>
          <a:xfrm>
            <a:off x="5044966" y="5369700"/>
            <a:ext cx="832419" cy="2495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80F9A6-FCC4-83BB-57C2-17FC04BA2AA9}"/>
              </a:ext>
            </a:extLst>
          </p:cNvPr>
          <p:cNvSpPr/>
          <p:nvPr/>
        </p:nvSpPr>
        <p:spPr>
          <a:xfrm>
            <a:off x="4820159" y="5558427"/>
            <a:ext cx="1227493" cy="2464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E723D92-B6D3-EB82-3348-4D4E4203BE66}"/>
              </a:ext>
            </a:extLst>
          </p:cNvPr>
          <p:cNvSpPr/>
          <p:nvPr/>
        </p:nvSpPr>
        <p:spPr>
          <a:xfrm>
            <a:off x="5044966" y="5792749"/>
            <a:ext cx="832419" cy="2495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10EE6CE-4F1F-E2EF-2320-EC8F716246EA}"/>
              </a:ext>
            </a:extLst>
          </p:cNvPr>
          <p:cNvSpPr/>
          <p:nvPr/>
        </p:nvSpPr>
        <p:spPr>
          <a:xfrm>
            <a:off x="4371253" y="5996733"/>
            <a:ext cx="2168284" cy="2495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FC88046-2E72-000F-8F03-75E4A66C621F}"/>
              </a:ext>
            </a:extLst>
          </p:cNvPr>
          <p:cNvSpPr txBox="1"/>
          <p:nvPr/>
        </p:nvSpPr>
        <p:spPr>
          <a:xfrm>
            <a:off x="3853031" y="3711219"/>
            <a:ext cx="31939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Графічний Підпис</a:t>
            </a:r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9DEF50D-70CD-714D-F42E-4ECFD18DE03C}"/>
              </a:ext>
            </a:extLst>
          </p:cNvPr>
          <p:cNvCxnSpPr>
            <a:cxnSpLocks/>
            <a:stCxn id="49" idx="1"/>
            <a:endCxn id="79" idx="3"/>
          </p:cNvCxnSpPr>
          <p:nvPr/>
        </p:nvCxnSpPr>
        <p:spPr>
          <a:xfrm flipH="1" flipV="1">
            <a:off x="6867458" y="4853367"/>
            <a:ext cx="870317" cy="914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059B0D7-0EF3-67D5-DAB3-AE93992C6C7C}"/>
              </a:ext>
            </a:extLst>
          </p:cNvPr>
          <p:cNvCxnSpPr>
            <a:cxnSpLocks/>
          </p:cNvCxnSpPr>
          <p:nvPr/>
        </p:nvCxnSpPr>
        <p:spPr>
          <a:xfrm flipH="1">
            <a:off x="2808479" y="4853367"/>
            <a:ext cx="1227493" cy="25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46F996B-F607-2396-311C-EFDDB7F77193}"/>
              </a:ext>
            </a:extLst>
          </p:cNvPr>
          <p:cNvCxnSpPr>
            <a:cxnSpLocks/>
            <a:stCxn id="21" idx="1"/>
            <a:endCxn id="81" idx="3"/>
          </p:cNvCxnSpPr>
          <p:nvPr/>
        </p:nvCxnSpPr>
        <p:spPr>
          <a:xfrm flipH="1">
            <a:off x="6867458" y="5258088"/>
            <a:ext cx="870320" cy="549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595E6BA-24F5-29E9-7E8D-6BA2AEE56AF3}"/>
              </a:ext>
            </a:extLst>
          </p:cNvPr>
          <p:cNvCxnSpPr>
            <a:cxnSpLocks/>
          </p:cNvCxnSpPr>
          <p:nvPr/>
        </p:nvCxnSpPr>
        <p:spPr>
          <a:xfrm flipH="1" flipV="1">
            <a:off x="2808479" y="5317593"/>
            <a:ext cx="1227493" cy="4898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B5200B9-9C21-C268-A121-FBB949D1D5C4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489087" y="4231465"/>
            <a:ext cx="1248688" cy="7133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298966-A826-2B9C-26EF-3DC8DC93A326}"/>
              </a:ext>
            </a:extLst>
          </p:cNvPr>
          <p:cNvSpPr/>
          <p:nvPr/>
        </p:nvSpPr>
        <p:spPr>
          <a:xfrm>
            <a:off x="3972231" y="4068536"/>
            <a:ext cx="2972456" cy="23420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0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45" grpId="0" animBg="1"/>
      <p:bldP spid="45" grpId="1" animBg="1"/>
      <p:bldP spid="49" grpId="0" animBg="1"/>
      <p:bldP spid="49" grpId="1" animBg="1"/>
      <p:bldP spid="49" grpId="2" animBg="1"/>
      <p:bldP spid="58" grpId="0" animBg="1"/>
      <p:bldP spid="60" grpId="0" animBg="1"/>
      <p:bldP spid="60" grpId="1" animBg="1"/>
      <p:bldP spid="72" grpId="0"/>
      <p:bldP spid="72" grpId="1"/>
      <p:bldP spid="79" grpId="0" animBg="1"/>
      <p:bldP spid="81" grpId="0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51D0-817F-3E4E-AC4F-58A23A18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Графічний підпис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3F4DB-3297-FCBC-B1BB-649C7EE3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10234343" cy="1746197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2DC74-F06D-B209-0692-3777FE88DD99}"/>
              </a:ext>
            </a:extLst>
          </p:cNvPr>
          <p:cNvSpPr txBox="1"/>
          <p:nvPr/>
        </p:nvSpPr>
        <p:spPr>
          <a:xfrm>
            <a:off x="7737778" y="4493487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41A931-3D12-E472-A87E-2E29F1BEF437}"/>
              </a:ext>
            </a:extLst>
          </p:cNvPr>
          <p:cNvSpPr txBox="1"/>
          <p:nvPr/>
        </p:nvSpPr>
        <p:spPr>
          <a:xfrm>
            <a:off x="7693572" y="4185710"/>
            <a:ext cx="17342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Купа дескриптор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CB728E-FAC7-EF90-EAA2-3CBD6CD43F94}"/>
              </a:ext>
            </a:extLst>
          </p:cNvPr>
          <p:cNvSpPr txBox="1"/>
          <p:nvPr/>
        </p:nvSpPr>
        <p:spPr>
          <a:xfrm>
            <a:off x="7737775" y="4796422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73C2D3-6DF2-BA56-E774-71D23C3ECC0E}"/>
              </a:ext>
            </a:extLst>
          </p:cNvPr>
          <p:cNvSpPr txBox="1"/>
          <p:nvPr/>
        </p:nvSpPr>
        <p:spPr>
          <a:xfrm>
            <a:off x="7737778" y="5104199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SRV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2FF43-A207-DBF3-FCE9-41410D21E24A}"/>
              </a:ext>
            </a:extLst>
          </p:cNvPr>
          <p:cNvSpPr txBox="1"/>
          <p:nvPr/>
        </p:nvSpPr>
        <p:spPr>
          <a:xfrm>
            <a:off x="7737775" y="5413440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SRV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9955D8-313F-7535-8CE2-8A9D51970033}"/>
              </a:ext>
            </a:extLst>
          </p:cNvPr>
          <p:cNvSpPr txBox="1"/>
          <p:nvPr/>
        </p:nvSpPr>
        <p:spPr>
          <a:xfrm>
            <a:off x="7737775" y="5719753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DA5A5C-721D-BF75-4AF5-2215360AFE97}"/>
              </a:ext>
            </a:extLst>
          </p:cNvPr>
          <p:cNvSpPr txBox="1"/>
          <p:nvPr/>
        </p:nvSpPr>
        <p:spPr>
          <a:xfrm>
            <a:off x="1026784" y="4625095"/>
            <a:ext cx="17816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cbuffer</a:t>
            </a:r>
            <a:r>
              <a:rPr lang="en-US" sz="1200" dirty="0">
                <a:latin typeface="Consolas" panose="020B0609020204030204" pitchFamily="49" charset="0"/>
              </a:rPr>
              <a:t> Constants : register(b0)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93B126-6248-FA75-B8F6-389CA5B6D3C1}"/>
              </a:ext>
            </a:extLst>
          </p:cNvPr>
          <p:cNvSpPr txBox="1"/>
          <p:nvPr/>
        </p:nvSpPr>
        <p:spPr>
          <a:xfrm>
            <a:off x="1026784" y="5086760"/>
            <a:ext cx="17816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Texture2D Texture : register(t0)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A291B8-C771-B602-D27D-521CCA16B3AD}"/>
              </a:ext>
            </a:extLst>
          </p:cNvPr>
          <p:cNvSpPr txBox="1"/>
          <p:nvPr/>
        </p:nvSpPr>
        <p:spPr>
          <a:xfrm>
            <a:off x="1026784" y="4317318"/>
            <a:ext cx="178169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Ресурси Шейдерів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F9001-7041-D2BF-50EF-429040DD1A4E}"/>
              </a:ext>
            </a:extLst>
          </p:cNvPr>
          <p:cNvSpPr/>
          <p:nvPr/>
        </p:nvSpPr>
        <p:spPr>
          <a:xfrm>
            <a:off x="7737775" y="4796184"/>
            <a:ext cx="1642438" cy="9235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3E602F5-AAE6-C8CD-6378-4741D287B09D}"/>
              </a:ext>
            </a:extLst>
          </p:cNvPr>
          <p:cNvSpPr/>
          <p:nvPr/>
        </p:nvSpPr>
        <p:spPr>
          <a:xfrm>
            <a:off x="1845587" y="4825520"/>
            <a:ext cx="229155" cy="24957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8605454-A0D0-32E9-63C3-B165261A3A0C}"/>
              </a:ext>
            </a:extLst>
          </p:cNvPr>
          <p:cNvSpPr/>
          <p:nvPr/>
        </p:nvSpPr>
        <p:spPr>
          <a:xfrm>
            <a:off x="7737775" y="4796801"/>
            <a:ext cx="1642438" cy="2960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B505B38-40F1-4302-F273-7F47132CC916}"/>
              </a:ext>
            </a:extLst>
          </p:cNvPr>
          <p:cNvSpPr/>
          <p:nvPr/>
        </p:nvSpPr>
        <p:spPr>
          <a:xfrm>
            <a:off x="7735327" y="5099736"/>
            <a:ext cx="1642438" cy="62000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DF56B31-64D9-24B4-808B-A52E845379EE}"/>
              </a:ext>
            </a:extLst>
          </p:cNvPr>
          <p:cNvSpPr/>
          <p:nvPr/>
        </p:nvSpPr>
        <p:spPr>
          <a:xfrm>
            <a:off x="1845587" y="5280301"/>
            <a:ext cx="229155" cy="24957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A03C89-F0C3-43B8-EDA7-C689F58AB493}"/>
              </a:ext>
            </a:extLst>
          </p:cNvPr>
          <p:cNvSpPr txBox="1"/>
          <p:nvPr/>
        </p:nvSpPr>
        <p:spPr>
          <a:xfrm>
            <a:off x="7088177" y="3517302"/>
            <a:ext cx="5089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YouTube Sans"/>
              </a:rPr>
              <a:t>CommandList</a:t>
            </a:r>
            <a:r>
              <a:rPr lang="en-US" sz="1400" dirty="0">
                <a:latin typeface="YouTube Sans"/>
              </a:rPr>
              <a:t>-&gt;</a:t>
            </a:r>
            <a:r>
              <a:rPr lang="en-US" sz="1400" dirty="0" err="1">
                <a:latin typeface="YouTube Sans"/>
              </a:rPr>
              <a:t>SetGraphicsRootDescriptorTable</a:t>
            </a:r>
            <a:r>
              <a:rPr lang="en-US" sz="1400" dirty="0">
                <a:latin typeface="YouTube Sans"/>
              </a:rPr>
              <a:t>(…, </a:t>
            </a:r>
            <a:r>
              <a:rPr lang="en-US" sz="1400" dirty="0" err="1">
                <a:latin typeface="YouTube Sans"/>
              </a:rPr>
              <a:t>DescriptorStart</a:t>
            </a:r>
            <a:r>
              <a:rPr lang="en-US" sz="1400" dirty="0">
                <a:latin typeface="YouTube Sans"/>
              </a:rPr>
              <a:t>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406792C-A90B-5F9C-7EE9-FC3EBADB8C2A}"/>
              </a:ext>
            </a:extLst>
          </p:cNvPr>
          <p:cNvCxnSpPr>
            <a:cxnSpLocks/>
          </p:cNvCxnSpPr>
          <p:nvPr/>
        </p:nvCxnSpPr>
        <p:spPr>
          <a:xfrm>
            <a:off x="11344866" y="3777488"/>
            <a:ext cx="0" cy="11673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85F7BC5-4EB0-B719-D366-AB13CDE02953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9380213" y="4944808"/>
            <a:ext cx="1964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B8135F22-F119-F923-4280-04A4F066B3E9}"/>
              </a:ext>
            </a:extLst>
          </p:cNvPr>
          <p:cNvSpPr/>
          <p:nvPr/>
        </p:nvSpPr>
        <p:spPr>
          <a:xfrm>
            <a:off x="3856438" y="3712477"/>
            <a:ext cx="3193960" cy="2861742"/>
          </a:xfrm>
          <a:prstGeom prst="rect">
            <a:avLst/>
          </a:prstGeom>
          <a:solidFill>
            <a:srgbClr val="B9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BCB8158-B1E9-DC1B-FF91-AA6D029082BB}"/>
              </a:ext>
            </a:extLst>
          </p:cNvPr>
          <p:cNvSpPr txBox="1"/>
          <p:nvPr/>
        </p:nvSpPr>
        <p:spPr>
          <a:xfrm>
            <a:off x="4035972" y="4376313"/>
            <a:ext cx="28314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Тип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CBV 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Кількість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1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Зсув</a:t>
            </a:r>
            <a:r>
              <a:rPr lang="en-US" sz="1400" dirty="0">
                <a:latin typeface="Consolas" panose="020B0609020204030204" pitchFamily="49" charset="0"/>
              </a:rPr>
              <a:t>: 0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Початковий регістр</a:t>
            </a:r>
            <a:r>
              <a:rPr lang="en-US" sz="1400" dirty="0">
                <a:latin typeface="Consolas" panose="020B0609020204030204" pitchFamily="49" charset="0"/>
              </a:rPr>
              <a:t>: 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736A83B-A778-460B-F5FA-F388A366F7FA}"/>
              </a:ext>
            </a:extLst>
          </p:cNvPr>
          <p:cNvSpPr txBox="1"/>
          <p:nvPr/>
        </p:nvSpPr>
        <p:spPr>
          <a:xfrm>
            <a:off x="4035972" y="4068536"/>
            <a:ext cx="2831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Таблиця дескрипторів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8CE40AA-619A-AFDC-F1C6-253F7615DDB7}"/>
              </a:ext>
            </a:extLst>
          </p:cNvPr>
          <p:cNvSpPr txBox="1"/>
          <p:nvPr/>
        </p:nvSpPr>
        <p:spPr>
          <a:xfrm>
            <a:off x="4035972" y="5330420"/>
            <a:ext cx="28314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Тип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SRV 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Кількість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2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Зсув</a:t>
            </a:r>
            <a:r>
              <a:rPr lang="en-US" sz="1400" dirty="0">
                <a:latin typeface="Consolas" panose="020B0609020204030204" pitchFamily="49" charset="0"/>
              </a:rPr>
              <a:t>: 1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Початковий регістр</a:t>
            </a:r>
            <a:r>
              <a:rPr lang="en-US" sz="1400" dirty="0">
                <a:latin typeface="Consolas" panose="020B0609020204030204" pitchFamily="49" charset="0"/>
              </a:rPr>
              <a:t>: 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BDCFA02-84AA-9741-7661-4EE478DDCDB9}"/>
              </a:ext>
            </a:extLst>
          </p:cNvPr>
          <p:cNvSpPr/>
          <p:nvPr/>
        </p:nvSpPr>
        <p:spPr>
          <a:xfrm>
            <a:off x="5044966" y="5369700"/>
            <a:ext cx="832419" cy="2495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80F9A6-FCC4-83BB-57C2-17FC04BA2AA9}"/>
              </a:ext>
            </a:extLst>
          </p:cNvPr>
          <p:cNvSpPr/>
          <p:nvPr/>
        </p:nvSpPr>
        <p:spPr>
          <a:xfrm>
            <a:off x="4820158" y="5558427"/>
            <a:ext cx="1227494" cy="2648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E723D92-B6D3-EB82-3348-4D4E4203BE66}"/>
              </a:ext>
            </a:extLst>
          </p:cNvPr>
          <p:cNvSpPr/>
          <p:nvPr/>
        </p:nvSpPr>
        <p:spPr>
          <a:xfrm>
            <a:off x="5044966" y="5792749"/>
            <a:ext cx="832419" cy="2495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10EE6CE-4F1F-E2EF-2320-EC8F716246EA}"/>
              </a:ext>
            </a:extLst>
          </p:cNvPr>
          <p:cNvSpPr/>
          <p:nvPr/>
        </p:nvSpPr>
        <p:spPr>
          <a:xfrm>
            <a:off x="4371253" y="5996733"/>
            <a:ext cx="2168284" cy="2495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FC88046-2E72-000F-8F03-75E4A66C621F}"/>
              </a:ext>
            </a:extLst>
          </p:cNvPr>
          <p:cNvSpPr txBox="1"/>
          <p:nvPr/>
        </p:nvSpPr>
        <p:spPr>
          <a:xfrm>
            <a:off x="3853031" y="3711219"/>
            <a:ext cx="31939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Підпис дескрипторів</a:t>
            </a:r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9DEF50D-70CD-714D-F42E-4ECFD18DE03C}"/>
              </a:ext>
            </a:extLst>
          </p:cNvPr>
          <p:cNvCxnSpPr>
            <a:cxnSpLocks/>
            <a:stCxn id="49" idx="1"/>
            <a:endCxn id="79" idx="3"/>
          </p:cNvCxnSpPr>
          <p:nvPr/>
        </p:nvCxnSpPr>
        <p:spPr>
          <a:xfrm flipH="1" flipV="1">
            <a:off x="6867458" y="4853367"/>
            <a:ext cx="870317" cy="914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059B0D7-0EF3-67D5-DAB3-AE93992C6C7C}"/>
              </a:ext>
            </a:extLst>
          </p:cNvPr>
          <p:cNvCxnSpPr>
            <a:cxnSpLocks/>
          </p:cNvCxnSpPr>
          <p:nvPr/>
        </p:nvCxnSpPr>
        <p:spPr>
          <a:xfrm flipH="1">
            <a:off x="2808479" y="4853367"/>
            <a:ext cx="1227493" cy="25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46F996B-F607-2396-311C-EFDDB7F77193}"/>
              </a:ext>
            </a:extLst>
          </p:cNvPr>
          <p:cNvCxnSpPr>
            <a:cxnSpLocks/>
            <a:endCxn id="81" idx="3"/>
          </p:cNvCxnSpPr>
          <p:nvPr/>
        </p:nvCxnSpPr>
        <p:spPr>
          <a:xfrm flipH="1">
            <a:off x="6867458" y="5280301"/>
            <a:ext cx="867869" cy="527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595E6BA-24F5-29E9-7E8D-6BA2AEE56AF3}"/>
              </a:ext>
            </a:extLst>
          </p:cNvPr>
          <p:cNvCxnSpPr>
            <a:cxnSpLocks/>
          </p:cNvCxnSpPr>
          <p:nvPr/>
        </p:nvCxnSpPr>
        <p:spPr>
          <a:xfrm flipH="1" flipV="1">
            <a:off x="2808479" y="5317593"/>
            <a:ext cx="1227493" cy="4898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B5200B9-9C21-C268-A121-FBB949D1D5C4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489087" y="4231465"/>
            <a:ext cx="1248688" cy="7133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F6AA9C-A524-1061-2AA3-46F858531B3E}"/>
              </a:ext>
            </a:extLst>
          </p:cNvPr>
          <p:cNvSpPr txBox="1"/>
          <p:nvPr/>
        </p:nvSpPr>
        <p:spPr>
          <a:xfrm>
            <a:off x="1026783" y="5546550"/>
            <a:ext cx="17816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Texture2D Texture : register(t1)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57DD91-D58C-C088-226F-1EA1AB636A47}"/>
              </a:ext>
            </a:extLst>
          </p:cNvPr>
          <p:cNvSpPr/>
          <p:nvPr/>
        </p:nvSpPr>
        <p:spPr>
          <a:xfrm>
            <a:off x="1845587" y="5746024"/>
            <a:ext cx="229155" cy="24957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7A309-FAC2-3DE1-78C6-17C0447959CC}"/>
              </a:ext>
            </a:extLst>
          </p:cNvPr>
          <p:cNvSpPr txBox="1"/>
          <p:nvPr/>
        </p:nvSpPr>
        <p:spPr>
          <a:xfrm>
            <a:off x="9383637" y="5106042"/>
            <a:ext cx="27116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FB349A-2BB1-A019-063E-ADE7BDCFB5AC}"/>
              </a:ext>
            </a:extLst>
          </p:cNvPr>
          <p:cNvSpPr txBox="1"/>
          <p:nvPr/>
        </p:nvSpPr>
        <p:spPr>
          <a:xfrm>
            <a:off x="9383637" y="5410133"/>
            <a:ext cx="27116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5FCD0D-84C5-D76D-4B58-7AB292BDEE52}"/>
              </a:ext>
            </a:extLst>
          </p:cNvPr>
          <p:cNvCxnSpPr>
            <a:cxnSpLocks/>
            <a:stCxn id="81" idx="1"/>
            <a:endCxn id="4" idx="3"/>
          </p:cNvCxnSpPr>
          <p:nvPr/>
        </p:nvCxnSpPr>
        <p:spPr>
          <a:xfrm flipH="1" flipV="1">
            <a:off x="2808478" y="5777383"/>
            <a:ext cx="1227494" cy="30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CDF8BD0-96EB-160A-2EAB-37C39AF0EABC}"/>
              </a:ext>
            </a:extLst>
          </p:cNvPr>
          <p:cNvSpPr/>
          <p:nvPr/>
        </p:nvSpPr>
        <p:spPr>
          <a:xfrm>
            <a:off x="3972231" y="4068536"/>
            <a:ext cx="2972456" cy="23420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9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45" grpId="0" animBg="1"/>
      <p:bldP spid="45" grpId="1" animBg="1"/>
      <p:bldP spid="49" grpId="0" animBg="1"/>
      <p:bldP spid="49" grpId="1" animBg="1"/>
      <p:bldP spid="58" grpId="0" animBg="1"/>
      <p:bldP spid="60" grpId="0" animBg="1"/>
      <p:bldP spid="72" grpId="0"/>
      <p:bldP spid="72" grpId="1"/>
      <p:bldP spid="79" grpId="0" animBg="1"/>
      <p:bldP spid="81" grpId="0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5" grpId="0" animBg="1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6C9A2-E78C-6A52-E974-BE15E821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Вміст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A1273-47A8-6F24-DA71-706CEE20B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В останні лекції, ми скопіювали всі дані пов</a:t>
            </a:r>
            <a:r>
              <a:rPr lang="en-US" dirty="0"/>
              <a:t>’</a:t>
            </a:r>
            <a:r>
              <a:rPr lang="uk-UA" dirty="0"/>
              <a:t>язані з модель</a:t>
            </a:r>
            <a:r>
              <a:rPr lang="en-US" dirty="0"/>
              <a:t> </a:t>
            </a:r>
            <a:r>
              <a:rPr lang="uk-UA" dirty="0"/>
              <a:t>до </a:t>
            </a:r>
            <a:r>
              <a:rPr lang="en-US" dirty="0"/>
              <a:t>GPU</a:t>
            </a:r>
            <a:endParaRPr lang="uk-UA" dirty="0"/>
          </a:p>
          <a:p>
            <a:r>
              <a:rPr lang="uk-UA" dirty="0"/>
              <a:t>У цій лекції, створимо шейдери, та додамо команди щоби малювати модель у кожній кадрі</a:t>
            </a:r>
          </a:p>
        </p:txBody>
      </p:sp>
    </p:spTree>
    <p:extLst>
      <p:ext uri="{BB962C8B-B14F-4D97-AF65-F5344CB8AC3E}">
        <p14:creationId xmlns:p14="http://schemas.microsoft.com/office/powerpoint/2010/main" val="2009028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08A3-9B86-CD03-41A3-4A51AFB21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Графічний підпис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B01F1-2343-8FCB-85B8-82E8F461A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1"/>
            <a:ext cx="10520074" cy="1223586"/>
          </a:xfrm>
        </p:spPr>
        <p:txBody>
          <a:bodyPr>
            <a:normAutofit/>
          </a:bodyPr>
          <a:lstStyle/>
          <a:p>
            <a:r>
              <a:rPr lang="uk-UA" dirty="0"/>
              <a:t>Графічний підпис у собі може зберігати різні таблиці дескрипторів</a:t>
            </a:r>
          </a:p>
          <a:p>
            <a:pPr lvl="1"/>
            <a:r>
              <a:rPr lang="uk-UA" dirty="0"/>
              <a:t>Різні таблиці можуть відображувати дескриптори з різних куп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692AC3-9A50-2996-9168-CEC3E0EDC70C}"/>
              </a:ext>
            </a:extLst>
          </p:cNvPr>
          <p:cNvSpPr/>
          <p:nvPr/>
        </p:nvSpPr>
        <p:spPr>
          <a:xfrm>
            <a:off x="6569012" y="3071456"/>
            <a:ext cx="2914239" cy="1590915"/>
          </a:xfrm>
          <a:prstGeom prst="rect">
            <a:avLst/>
          </a:prstGeom>
          <a:solidFill>
            <a:srgbClr val="B9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48631-B8EE-DF28-CCDF-990708FA3305}"/>
              </a:ext>
            </a:extLst>
          </p:cNvPr>
          <p:cNvSpPr txBox="1"/>
          <p:nvPr/>
        </p:nvSpPr>
        <p:spPr>
          <a:xfrm>
            <a:off x="6680657" y="3543739"/>
            <a:ext cx="265453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Таблиця дескрипторів 0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B559B-4493-5638-D66B-3BE27D1B60D3}"/>
              </a:ext>
            </a:extLst>
          </p:cNvPr>
          <p:cNvSpPr txBox="1"/>
          <p:nvPr/>
        </p:nvSpPr>
        <p:spPr>
          <a:xfrm>
            <a:off x="6680657" y="3847698"/>
            <a:ext cx="265453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Таблиця дескрипторів 1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90815-82EE-56E5-7579-3525A5567856}"/>
              </a:ext>
            </a:extLst>
          </p:cNvPr>
          <p:cNvSpPr txBox="1"/>
          <p:nvPr/>
        </p:nvSpPr>
        <p:spPr>
          <a:xfrm>
            <a:off x="6677772" y="4158484"/>
            <a:ext cx="265453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Таблиця дескрипторів 2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36E0CD-7B1D-A28D-F634-7B1E50A77F6E}"/>
              </a:ext>
            </a:extLst>
          </p:cNvPr>
          <p:cNvSpPr txBox="1"/>
          <p:nvPr/>
        </p:nvSpPr>
        <p:spPr>
          <a:xfrm>
            <a:off x="6569012" y="3079141"/>
            <a:ext cx="291423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Графічний Підпис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6974B6-AA0F-6351-677D-738CF8F456B9}"/>
              </a:ext>
            </a:extLst>
          </p:cNvPr>
          <p:cNvSpPr txBox="1"/>
          <p:nvPr/>
        </p:nvSpPr>
        <p:spPr>
          <a:xfrm>
            <a:off x="1238302" y="4405024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F28A4-0C50-A0AE-892B-E4C8D87AC216}"/>
              </a:ext>
            </a:extLst>
          </p:cNvPr>
          <p:cNvSpPr txBox="1"/>
          <p:nvPr/>
        </p:nvSpPr>
        <p:spPr>
          <a:xfrm>
            <a:off x="1194096" y="4097247"/>
            <a:ext cx="17342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Купа дескриптор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08656B-EC93-D496-7875-12CB82843646}"/>
              </a:ext>
            </a:extLst>
          </p:cNvPr>
          <p:cNvSpPr txBox="1"/>
          <p:nvPr/>
        </p:nvSpPr>
        <p:spPr>
          <a:xfrm>
            <a:off x="1238299" y="4707959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A7BD9C-2474-6489-76DC-8AA1510562FE}"/>
              </a:ext>
            </a:extLst>
          </p:cNvPr>
          <p:cNvSpPr txBox="1"/>
          <p:nvPr/>
        </p:nvSpPr>
        <p:spPr>
          <a:xfrm>
            <a:off x="1238302" y="5015736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SRV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70F915-EECE-C1BC-58C0-990DF153B044}"/>
              </a:ext>
            </a:extLst>
          </p:cNvPr>
          <p:cNvSpPr txBox="1"/>
          <p:nvPr/>
        </p:nvSpPr>
        <p:spPr>
          <a:xfrm>
            <a:off x="1238299" y="5324977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UAV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EFAFD0-3C82-63E6-0153-25820517D901}"/>
              </a:ext>
            </a:extLst>
          </p:cNvPr>
          <p:cNvSpPr txBox="1"/>
          <p:nvPr/>
        </p:nvSpPr>
        <p:spPr>
          <a:xfrm>
            <a:off x="1238299" y="6249661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0604BC-B837-650D-DF35-FBFE6C9B8272}"/>
              </a:ext>
            </a:extLst>
          </p:cNvPr>
          <p:cNvSpPr/>
          <p:nvPr/>
        </p:nvSpPr>
        <p:spPr>
          <a:xfrm>
            <a:off x="1238299" y="4706222"/>
            <a:ext cx="1642438" cy="617291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1022A5-3901-4E52-1599-FEC46771E49F}"/>
              </a:ext>
            </a:extLst>
          </p:cNvPr>
          <p:cNvSpPr txBox="1"/>
          <p:nvPr/>
        </p:nvSpPr>
        <p:spPr>
          <a:xfrm>
            <a:off x="3903657" y="4405024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600CE0-D96C-D689-7A95-6C4183AE7D37}"/>
              </a:ext>
            </a:extLst>
          </p:cNvPr>
          <p:cNvSpPr txBox="1"/>
          <p:nvPr/>
        </p:nvSpPr>
        <p:spPr>
          <a:xfrm>
            <a:off x="3859451" y="4097247"/>
            <a:ext cx="17342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Купа дескриптор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CB0497-9ACF-A6A0-70D1-280EA6527444}"/>
              </a:ext>
            </a:extLst>
          </p:cNvPr>
          <p:cNvSpPr txBox="1"/>
          <p:nvPr/>
        </p:nvSpPr>
        <p:spPr>
          <a:xfrm>
            <a:off x="3903654" y="4707959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082AC5-C2A0-0962-555D-206A22EC59C7}"/>
              </a:ext>
            </a:extLst>
          </p:cNvPr>
          <p:cNvSpPr txBox="1"/>
          <p:nvPr/>
        </p:nvSpPr>
        <p:spPr>
          <a:xfrm>
            <a:off x="3903657" y="5015736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SRV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8F7C31-34A9-85F6-06D5-2EC33091558D}"/>
              </a:ext>
            </a:extLst>
          </p:cNvPr>
          <p:cNvSpPr txBox="1"/>
          <p:nvPr/>
        </p:nvSpPr>
        <p:spPr>
          <a:xfrm>
            <a:off x="3903654" y="5324977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UAV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FA5BC1-D071-F18B-846C-F482F836D50D}"/>
              </a:ext>
            </a:extLst>
          </p:cNvPr>
          <p:cNvSpPr txBox="1"/>
          <p:nvPr/>
        </p:nvSpPr>
        <p:spPr>
          <a:xfrm>
            <a:off x="3903654" y="6249661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8B923C-8353-5A77-42C8-4D40151C60EC}"/>
              </a:ext>
            </a:extLst>
          </p:cNvPr>
          <p:cNvSpPr txBox="1"/>
          <p:nvPr/>
        </p:nvSpPr>
        <p:spPr>
          <a:xfrm>
            <a:off x="1238302" y="5633026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SRV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6FAE53A-A356-C45E-5247-3E0F47CF66DA}"/>
              </a:ext>
            </a:extLst>
          </p:cNvPr>
          <p:cNvSpPr txBox="1"/>
          <p:nvPr/>
        </p:nvSpPr>
        <p:spPr>
          <a:xfrm>
            <a:off x="1238299" y="5942267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UAV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507904-7CA2-5A45-EA00-F0635131A1EA}"/>
              </a:ext>
            </a:extLst>
          </p:cNvPr>
          <p:cNvSpPr txBox="1"/>
          <p:nvPr/>
        </p:nvSpPr>
        <p:spPr>
          <a:xfrm>
            <a:off x="3903657" y="5633026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SRV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4FBB366-16F2-A959-F0F9-745E59E188DB}"/>
              </a:ext>
            </a:extLst>
          </p:cNvPr>
          <p:cNvSpPr txBox="1"/>
          <p:nvPr/>
        </p:nvSpPr>
        <p:spPr>
          <a:xfrm>
            <a:off x="3903654" y="5942267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UAV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208C57-72B3-AC2E-AE75-E4E4A68DDD97}"/>
              </a:ext>
            </a:extLst>
          </p:cNvPr>
          <p:cNvSpPr/>
          <p:nvPr/>
        </p:nvSpPr>
        <p:spPr>
          <a:xfrm>
            <a:off x="1238296" y="5632754"/>
            <a:ext cx="1642438" cy="617291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FD42980-7CA9-D9EA-306B-EA945E120E8A}"/>
              </a:ext>
            </a:extLst>
          </p:cNvPr>
          <p:cNvSpPr/>
          <p:nvPr/>
        </p:nvSpPr>
        <p:spPr>
          <a:xfrm>
            <a:off x="3893600" y="5022314"/>
            <a:ext cx="1642438" cy="1227347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4EA4E39-34F8-8DD5-517F-37C1C319550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360289" y="3697628"/>
            <a:ext cx="33203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F102ABC-409F-EBFE-C201-38CFA26C718D}"/>
              </a:ext>
            </a:extLst>
          </p:cNvPr>
          <p:cNvCxnSpPr>
            <a:cxnSpLocks/>
          </p:cNvCxnSpPr>
          <p:nvPr/>
        </p:nvCxnSpPr>
        <p:spPr>
          <a:xfrm flipV="1">
            <a:off x="3367508" y="3697071"/>
            <a:ext cx="0" cy="13252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EA1CA31-C1BA-660C-A347-68F39BEF6410}"/>
              </a:ext>
            </a:extLst>
          </p:cNvPr>
          <p:cNvCxnSpPr>
            <a:cxnSpLocks/>
          </p:cNvCxnSpPr>
          <p:nvPr/>
        </p:nvCxnSpPr>
        <p:spPr>
          <a:xfrm flipH="1">
            <a:off x="2880734" y="5013206"/>
            <a:ext cx="486774" cy="25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FA0CE86-825A-38F6-CE94-6B2DE21E144D}"/>
              </a:ext>
            </a:extLst>
          </p:cNvPr>
          <p:cNvCxnSpPr>
            <a:cxnSpLocks/>
          </p:cNvCxnSpPr>
          <p:nvPr/>
        </p:nvCxnSpPr>
        <p:spPr>
          <a:xfrm flipH="1">
            <a:off x="3618129" y="4014489"/>
            <a:ext cx="30697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E53E5E1-8927-21E2-0ADF-D51E1DDC8B27}"/>
              </a:ext>
            </a:extLst>
          </p:cNvPr>
          <p:cNvCxnSpPr>
            <a:cxnSpLocks/>
          </p:cNvCxnSpPr>
          <p:nvPr/>
        </p:nvCxnSpPr>
        <p:spPr>
          <a:xfrm flipV="1">
            <a:off x="3618129" y="3998270"/>
            <a:ext cx="0" cy="19425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8F1AFE4-6284-F42C-4382-9C57EB9DE097}"/>
              </a:ext>
            </a:extLst>
          </p:cNvPr>
          <p:cNvCxnSpPr>
            <a:cxnSpLocks/>
          </p:cNvCxnSpPr>
          <p:nvPr/>
        </p:nvCxnSpPr>
        <p:spPr>
          <a:xfrm flipH="1">
            <a:off x="2890975" y="5940803"/>
            <a:ext cx="7271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973B335-FFEB-737B-5F86-01321EF5B41D}"/>
              </a:ext>
            </a:extLst>
          </p:cNvPr>
          <p:cNvCxnSpPr>
            <a:cxnSpLocks/>
          </p:cNvCxnSpPr>
          <p:nvPr/>
        </p:nvCxnSpPr>
        <p:spPr>
          <a:xfrm flipH="1">
            <a:off x="5992938" y="4329551"/>
            <a:ext cx="6848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C2EE466-E6E4-3643-634B-2298B8173D55}"/>
              </a:ext>
            </a:extLst>
          </p:cNvPr>
          <p:cNvCxnSpPr>
            <a:cxnSpLocks/>
          </p:cNvCxnSpPr>
          <p:nvPr/>
        </p:nvCxnSpPr>
        <p:spPr>
          <a:xfrm flipV="1">
            <a:off x="5992938" y="4316395"/>
            <a:ext cx="0" cy="1325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8818275-8772-2518-323C-CA178179F658}"/>
              </a:ext>
            </a:extLst>
          </p:cNvPr>
          <p:cNvCxnSpPr>
            <a:cxnSpLocks/>
          </p:cNvCxnSpPr>
          <p:nvPr/>
        </p:nvCxnSpPr>
        <p:spPr>
          <a:xfrm flipH="1">
            <a:off x="5548062" y="5641862"/>
            <a:ext cx="4448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AD335937-CB65-91A1-B3F6-349235F8ABAB}"/>
              </a:ext>
            </a:extLst>
          </p:cNvPr>
          <p:cNvSpPr/>
          <p:nvPr/>
        </p:nvSpPr>
        <p:spPr>
          <a:xfrm>
            <a:off x="10176811" y="3071455"/>
            <a:ext cx="1767864" cy="1590916"/>
          </a:xfrm>
          <a:prstGeom prst="rect">
            <a:avLst/>
          </a:prstGeom>
          <a:solidFill>
            <a:srgbClr val="FFC9C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F5608B6-DF95-EFE1-1365-89F614CF6C40}"/>
              </a:ext>
            </a:extLst>
          </p:cNvPr>
          <p:cNvSpPr txBox="1"/>
          <p:nvPr/>
        </p:nvSpPr>
        <p:spPr>
          <a:xfrm>
            <a:off x="10176811" y="3071456"/>
            <a:ext cx="176786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Графічний Конвеєр</a:t>
            </a:r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CFD6E9B-237F-82AA-23B0-87567B0931C6}"/>
              </a:ext>
            </a:extLst>
          </p:cNvPr>
          <p:cNvCxnSpPr>
            <a:stCxn id="4" idx="3"/>
            <a:endCxn id="97" idx="1"/>
          </p:cNvCxnSpPr>
          <p:nvPr/>
        </p:nvCxnSpPr>
        <p:spPr>
          <a:xfrm flipV="1">
            <a:off x="9483251" y="3866913"/>
            <a:ext cx="6935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57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9" grpId="0" animBg="1"/>
      <p:bldP spid="41" grpId="0"/>
      <p:bldP spid="42" grpId="0" animBg="1"/>
      <p:bldP spid="46" grpId="0" animBg="1"/>
      <p:bldP spid="48" grpId="0" animBg="1"/>
      <p:bldP spid="50" grpId="0" animBg="1"/>
      <p:bldP spid="55" grpId="0" animBg="1"/>
      <p:bldP spid="56" grpId="0" animBg="1"/>
      <p:bldP spid="57" grpId="0" animBg="1"/>
      <p:bldP spid="59" grpId="0" animBg="1"/>
      <p:bldP spid="97" grpId="0" animBg="1"/>
      <p:bldP spid="9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08A3-9B86-CD03-41A3-4A51AFB21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Графічний підпис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B01F1-2343-8FCB-85B8-82E8F461A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10520074" cy="2054373"/>
          </a:xfrm>
        </p:spPr>
        <p:txBody>
          <a:bodyPr>
            <a:normAutofit/>
          </a:bodyPr>
          <a:lstStyle/>
          <a:p>
            <a:r>
              <a:rPr lang="uk-UA" dirty="0"/>
              <a:t>Останю річ що нам потрібно зробити, це передати самплер до шейдерів</a:t>
            </a:r>
          </a:p>
          <a:p>
            <a:r>
              <a:rPr lang="uk-UA" dirty="0"/>
              <a:t>Є два способи це зробити</a:t>
            </a:r>
            <a:r>
              <a:rPr lang="en-US" dirty="0"/>
              <a:t>:</a:t>
            </a:r>
          </a:p>
          <a:p>
            <a:pPr lvl="1"/>
            <a:r>
              <a:rPr lang="uk-UA" dirty="0"/>
              <a:t>Можна сворити купу дескрипторів, яка тільки зберігає самплери у собі</a:t>
            </a:r>
          </a:p>
          <a:p>
            <a:pPr lvl="1"/>
            <a:r>
              <a:rPr lang="uk-UA" dirty="0"/>
              <a:t>Графічний підпис зберігає масив статичних самплерів у собі, яких можемо вжити замість дескрипторів</a:t>
            </a:r>
          </a:p>
          <a:p>
            <a:r>
              <a:rPr lang="uk-UA" dirty="0"/>
              <a:t>Я буду застосовувати статичні самплери у підписі, бо буде простіше закодувати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692AC3-9A50-2996-9168-CEC3E0EDC70C}"/>
              </a:ext>
            </a:extLst>
          </p:cNvPr>
          <p:cNvSpPr/>
          <p:nvPr/>
        </p:nvSpPr>
        <p:spPr>
          <a:xfrm>
            <a:off x="2871941" y="4176630"/>
            <a:ext cx="5416865" cy="2054373"/>
          </a:xfrm>
          <a:prstGeom prst="rect">
            <a:avLst/>
          </a:prstGeom>
          <a:solidFill>
            <a:srgbClr val="B9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48631-B8EE-DF28-CCDF-990708FA3305}"/>
              </a:ext>
            </a:extLst>
          </p:cNvPr>
          <p:cNvSpPr txBox="1"/>
          <p:nvPr/>
        </p:nvSpPr>
        <p:spPr>
          <a:xfrm>
            <a:off x="2983586" y="4648913"/>
            <a:ext cx="265453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Таблиця дескрипторів 0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B559B-4493-5638-D66B-3BE27D1B60D3}"/>
              </a:ext>
            </a:extLst>
          </p:cNvPr>
          <p:cNvSpPr txBox="1"/>
          <p:nvPr/>
        </p:nvSpPr>
        <p:spPr>
          <a:xfrm>
            <a:off x="2983586" y="4952872"/>
            <a:ext cx="265453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Таблиця дескрипторів 1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90815-82EE-56E5-7579-3525A5567856}"/>
              </a:ext>
            </a:extLst>
          </p:cNvPr>
          <p:cNvSpPr txBox="1"/>
          <p:nvPr/>
        </p:nvSpPr>
        <p:spPr>
          <a:xfrm>
            <a:off x="2980701" y="5263658"/>
            <a:ext cx="265453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Таблиця дескрипторів 2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36E0CD-7B1D-A28D-F634-7B1E50A77F6E}"/>
              </a:ext>
            </a:extLst>
          </p:cNvPr>
          <p:cNvSpPr txBox="1"/>
          <p:nvPr/>
        </p:nvSpPr>
        <p:spPr>
          <a:xfrm>
            <a:off x="2871941" y="4184315"/>
            <a:ext cx="541686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Графічний Підпис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3A779-75D7-9AEA-D986-F58324CBB64E}"/>
              </a:ext>
            </a:extLst>
          </p:cNvPr>
          <p:cNvSpPr txBox="1"/>
          <p:nvPr/>
        </p:nvSpPr>
        <p:spPr>
          <a:xfrm>
            <a:off x="6001299" y="4645095"/>
            <a:ext cx="21249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Статичний самплер 0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7EE87E-6BC9-662B-E77A-95F398B4E204}"/>
              </a:ext>
            </a:extLst>
          </p:cNvPr>
          <p:cNvSpPr txBox="1"/>
          <p:nvPr/>
        </p:nvSpPr>
        <p:spPr>
          <a:xfrm>
            <a:off x="6001299" y="4952871"/>
            <a:ext cx="21249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Статичний самплер 1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7D7E8-DF29-9CFF-6FAF-EB4469AE9552}"/>
              </a:ext>
            </a:extLst>
          </p:cNvPr>
          <p:cNvSpPr txBox="1"/>
          <p:nvPr/>
        </p:nvSpPr>
        <p:spPr>
          <a:xfrm>
            <a:off x="6001299" y="5262994"/>
            <a:ext cx="21249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Статичний самплер 2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200414-C115-EF43-80E6-1E54DD96BB2F}"/>
              </a:ext>
            </a:extLst>
          </p:cNvPr>
          <p:cNvSpPr txBox="1"/>
          <p:nvPr/>
        </p:nvSpPr>
        <p:spPr>
          <a:xfrm>
            <a:off x="6001299" y="5574811"/>
            <a:ext cx="21249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...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19F848-19B1-CCE1-E8F8-0538AC2A368F}"/>
              </a:ext>
            </a:extLst>
          </p:cNvPr>
          <p:cNvSpPr txBox="1"/>
          <p:nvPr/>
        </p:nvSpPr>
        <p:spPr>
          <a:xfrm>
            <a:off x="2980701" y="5574810"/>
            <a:ext cx="265453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...</a:t>
            </a: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3" grpId="0"/>
      <p:bldP spid="6" grpId="0" animBg="1"/>
      <p:bldP spid="8" grpId="0" animBg="1"/>
      <p:bldP spid="11" grpId="0" animBg="1"/>
      <p:bldP spid="12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39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973D-F282-B8B9-877F-9CE7BA56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427BF-FBCF-B50F-5E8E-6AFAB7A37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828800"/>
            <a:ext cx="8352094" cy="1955212"/>
          </a:xfrm>
        </p:spPr>
        <p:txBody>
          <a:bodyPr>
            <a:normAutofit/>
          </a:bodyPr>
          <a:lstStyle/>
          <a:p>
            <a:r>
              <a:rPr lang="uk-UA" dirty="0"/>
              <a:t>Ми хочемо щоби фрагмент піксельного шейдера переписував то, що знаходиться у буфері</a:t>
            </a:r>
          </a:p>
          <a:p>
            <a:pPr lvl="1"/>
            <a:r>
              <a:rPr lang="uk-UA" dirty="0"/>
              <a:t>Пам</a:t>
            </a:r>
            <a:r>
              <a:rPr lang="en-US" dirty="0"/>
              <a:t>’</a:t>
            </a:r>
            <a:r>
              <a:rPr lang="uk-UA" dirty="0"/>
              <a:t>ятайте, що в цій стадії, ми вже перейшли тестування глибини, і знаємо що фрагмент ближчий до камери як це, що у буфері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01B5D2-4BF5-5B38-6901-3D013B0D53F1}"/>
                  </a:ext>
                </a:extLst>
              </p:cNvPr>
              <p:cNvSpPr txBox="1"/>
              <p:nvPr/>
            </p:nvSpPr>
            <p:spPr>
              <a:xfrm>
                <a:off x="1284709" y="4811253"/>
                <a:ext cx="6820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𝑅𝑒𝑠𝑢𝑙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𝐵𝑙𝑒𝑛𝑑𝑂𝑝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𝑆𝑟𝑐𝐵𝑙𝑒𝑛𝑑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𝐷𝑒𝑠𝑡𝐵𝑙𝑒𝑛𝑑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01B5D2-4BF5-5B38-6901-3D013B0D5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709" y="4811253"/>
                <a:ext cx="6820200" cy="276999"/>
              </a:xfrm>
              <a:prstGeom prst="rect">
                <a:avLst/>
              </a:prstGeom>
              <a:blipFill>
                <a:blip r:embed="rId2"/>
                <a:stretch>
                  <a:fillRect l="-268" r="-71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3C42BA-CDBF-9907-1933-89AC459E2ED2}"/>
                  </a:ext>
                </a:extLst>
              </p:cNvPr>
              <p:cNvSpPr txBox="1"/>
              <p:nvPr/>
            </p:nvSpPr>
            <p:spPr>
              <a:xfrm>
                <a:off x="1164389" y="5225730"/>
                <a:ext cx="883863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𝑅𝑒𝑠𝑢𝑙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𝑎𝑙𝑝h𝑎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𝐵𝑙𝑒𝑛𝑑𝑂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𝑎𝑙𝑝h𝑎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𝑎𝑙𝑝h𝑎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𝑆𝑟𝑐𝐵𝑙𝑒𝑛𝑑𝐴𝑙𝑝h𝑎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𝑎𝑙𝑝h𝑎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𝐷𝑒𝑠𝑡𝐵𝑙𝑒𝑛𝑑𝐴𝑙𝑝h𝑎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3C42BA-CDBF-9907-1933-89AC459E2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389" y="5225730"/>
                <a:ext cx="8838638" cy="298415"/>
              </a:xfrm>
              <a:prstGeom prst="rect">
                <a:avLst/>
              </a:prstGeom>
              <a:blipFill>
                <a:blip r:embed="rId3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96F2DDD-2538-DAD6-5163-E32E05A8AE9B}"/>
              </a:ext>
            </a:extLst>
          </p:cNvPr>
          <p:cNvSpPr txBox="1"/>
          <p:nvPr/>
        </p:nvSpPr>
        <p:spPr>
          <a:xfrm>
            <a:off x="3940943" y="3921490"/>
            <a:ext cx="2086550" cy="64633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Це результатний фрагмент шейдера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60E441-D681-2F20-9437-C22B402AFE1A}"/>
              </a:ext>
            </a:extLst>
          </p:cNvPr>
          <p:cNvSpPr/>
          <p:nvPr/>
        </p:nvSpPr>
        <p:spPr>
          <a:xfrm>
            <a:off x="3682143" y="4811253"/>
            <a:ext cx="859167" cy="2984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3194DD-4025-C0A2-2EED-DF16DC694EF1}"/>
              </a:ext>
            </a:extLst>
          </p:cNvPr>
          <p:cNvSpPr/>
          <p:nvPr/>
        </p:nvSpPr>
        <p:spPr>
          <a:xfrm>
            <a:off x="4204422" y="5240254"/>
            <a:ext cx="957358" cy="2984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D692DE-315D-5A56-6AC8-38061FDD9EFE}"/>
              </a:ext>
            </a:extLst>
          </p:cNvPr>
          <p:cNvSpPr/>
          <p:nvPr/>
        </p:nvSpPr>
        <p:spPr>
          <a:xfrm>
            <a:off x="6888670" y="5240253"/>
            <a:ext cx="1028579" cy="29841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EF4E42-EA71-6A3A-E880-BC0BCDA28FDC}"/>
              </a:ext>
            </a:extLst>
          </p:cNvPr>
          <p:cNvSpPr/>
          <p:nvPr/>
        </p:nvSpPr>
        <p:spPr>
          <a:xfrm>
            <a:off x="5698524" y="4811253"/>
            <a:ext cx="984572" cy="29841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33E1AB-E64D-4AAA-E166-604E7A121E65}"/>
              </a:ext>
            </a:extLst>
          </p:cNvPr>
          <p:cNvSpPr txBox="1"/>
          <p:nvPr/>
        </p:nvSpPr>
        <p:spPr>
          <a:xfrm>
            <a:off x="6493896" y="3921490"/>
            <a:ext cx="2276795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Це піксель який знаходиться у буфері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137410-7F0D-192C-920F-DBE9272C9696}"/>
              </a:ext>
            </a:extLst>
          </p:cNvPr>
          <p:cNvSpPr/>
          <p:nvPr/>
        </p:nvSpPr>
        <p:spPr>
          <a:xfrm>
            <a:off x="2689058" y="4811253"/>
            <a:ext cx="993085" cy="29841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817D3E-8BD4-A68D-2DBD-3075F64D681B}"/>
              </a:ext>
            </a:extLst>
          </p:cNvPr>
          <p:cNvSpPr/>
          <p:nvPr/>
        </p:nvSpPr>
        <p:spPr>
          <a:xfrm>
            <a:off x="2752194" y="5226476"/>
            <a:ext cx="1386460" cy="29767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AD6D6-35D0-A196-1735-9924856335B5}"/>
              </a:ext>
            </a:extLst>
          </p:cNvPr>
          <p:cNvSpPr txBox="1"/>
          <p:nvPr/>
        </p:nvSpPr>
        <p:spPr>
          <a:xfrm>
            <a:off x="1226071" y="3921490"/>
            <a:ext cx="2276795" cy="64633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Функція яка наказує як мішати кольори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A67880-FF58-E255-1D1D-E174A8D76D73}"/>
              </a:ext>
            </a:extLst>
          </p:cNvPr>
          <p:cNvSpPr/>
          <p:nvPr/>
        </p:nvSpPr>
        <p:spPr>
          <a:xfrm>
            <a:off x="4675228" y="4800544"/>
            <a:ext cx="984572" cy="2984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80ABB9-51AB-8A91-78C7-9A4FAC1027D6}"/>
              </a:ext>
            </a:extLst>
          </p:cNvPr>
          <p:cNvSpPr/>
          <p:nvPr/>
        </p:nvSpPr>
        <p:spPr>
          <a:xfrm>
            <a:off x="5227548" y="5236437"/>
            <a:ext cx="1661121" cy="2984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6BF70B-2E7A-6A57-79F3-5853DA8D0108}"/>
              </a:ext>
            </a:extLst>
          </p:cNvPr>
          <p:cNvSpPr/>
          <p:nvPr/>
        </p:nvSpPr>
        <p:spPr>
          <a:xfrm>
            <a:off x="8048228" y="5232991"/>
            <a:ext cx="1735583" cy="2984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253957-8EBD-91DD-0466-922482DB70A3}"/>
              </a:ext>
            </a:extLst>
          </p:cNvPr>
          <p:cNvSpPr/>
          <p:nvPr/>
        </p:nvSpPr>
        <p:spPr>
          <a:xfrm>
            <a:off x="6817014" y="4802301"/>
            <a:ext cx="1159923" cy="2984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3CE318-1E93-49AE-288F-C5EF9BB2AACA}"/>
              </a:ext>
            </a:extLst>
          </p:cNvPr>
          <p:cNvSpPr txBox="1"/>
          <p:nvPr/>
        </p:nvSpPr>
        <p:spPr>
          <a:xfrm>
            <a:off x="4782557" y="5740657"/>
            <a:ext cx="3826037" cy="64633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Значення які дають більше контролю над мішанням кольори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614F99-46A8-9566-B812-7350A84F0C50}"/>
              </a:ext>
            </a:extLst>
          </p:cNvPr>
          <p:cNvSpPr txBox="1"/>
          <p:nvPr/>
        </p:nvSpPr>
        <p:spPr>
          <a:xfrm>
            <a:off x="9134151" y="3069330"/>
            <a:ext cx="3057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D3D12_BLEND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SrcBlend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D3D12_BLEND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DestBlend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D3D12_BLEND_OP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BlendOp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D3D12_BLEND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SrcBlendAlpha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D3D12_BLEND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DestBlendAlpha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 D3D12_BLEND_OP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BlendOpAlpha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1854FD-C797-1553-82AA-C6EFC6E214F2}"/>
              </a:ext>
            </a:extLst>
          </p:cNvPr>
          <p:cNvSpPr/>
          <p:nvPr/>
        </p:nvSpPr>
        <p:spPr>
          <a:xfrm>
            <a:off x="9134151" y="3062068"/>
            <a:ext cx="2430707" cy="7188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DCB10B-C2B0-6023-6D50-FF4FD4FD7D8F}"/>
              </a:ext>
            </a:extLst>
          </p:cNvPr>
          <p:cNvSpPr/>
          <p:nvPr/>
        </p:nvSpPr>
        <p:spPr>
          <a:xfrm>
            <a:off x="9134151" y="3780893"/>
            <a:ext cx="2858304" cy="6579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F28285-89C0-DE6E-8DFB-49706AF6A521}"/>
              </a:ext>
            </a:extLst>
          </p:cNvPr>
          <p:cNvSpPr/>
          <p:nvPr/>
        </p:nvSpPr>
        <p:spPr>
          <a:xfrm>
            <a:off x="9134151" y="3526971"/>
            <a:ext cx="2351115" cy="23839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02DB38-7468-39F6-088C-8768D06574F8}"/>
              </a:ext>
            </a:extLst>
          </p:cNvPr>
          <p:cNvSpPr/>
          <p:nvPr/>
        </p:nvSpPr>
        <p:spPr>
          <a:xfrm>
            <a:off x="9134151" y="3305549"/>
            <a:ext cx="2240583" cy="220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05BBEB-7F11-B34C-B7E1-981BE07C847C}"/>
              </a:ext>
            </a:extLst>
          </p:cNvPr>
          <p:cNvSpPr/>
          <p:nvPr/>
        </p:nvSpPr>
        <p:spPr>
          <a:xfrm>
            <a:off x="9134151" y="3086575"/>
            <a:ext cx="2240583" cy="2182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9A42CD-2A13-3970-D1B0-95541D3FD17D}"/>
              </a:ext>
            </a:extLst>
          </p:cNvPr>
          <p:cNvSpPr/>
          <p:nvPr/>
        </p:nvSpPr>
        <p:spPr>
          <a:xfrm>
            <a:off x="9134151" y="4181978"/>
            <a:ext cx="2868352" cy="24130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04A347-C6CF-AFD6-B921-4E119AC85B5F}"/>
              </a:ext>
            </a:extLst>
          </p:cNvPr>
          <p:cNvSpPr/>
          <p:nvPr/>
        </p:nvSpPr>
        <p:spPr>
          <a:xfrm>
            <a:off x="9134151" y="3960556"/>
            <a:ext cx="2733503" cy="2233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7C9863-7EF7-DF22-D094-582DE6264CFB}"/>
              </a:ext>
            </a:extLst>
          </p:cNvPr>
          <p:cNvSpPr/>
          <p:nvPr/>
        </p:nvSpPr>
        <p:spPr>
          <a:xfrm>
            <a:off x="9134151" y="3741582"/>
            <a:ext cx="2733503" cy="2208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7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2" grpId="1" animBg="1"/>
      <p:bldP spid="23" grpId="0" animBg="1"/>
      <p:bldP spid="23" grpId="1" animBg="1"/>
      <p:bldP spid="4" grpId="0" animBg="1"/>
      <p:bldP spid="4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973D-F282-B8B9-877F-9CE7BA56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01B5D2-4BF5-5B38-6901-3D013B0D53F1}"/>
                  </a:ext>
                </a:extLst>
              </p:cNvPr>
              <p:cNvSpPr txBox="1"/>
              <p:nvPr/>
            </p:nvSpPr>
            <p:spPr>
              <a:xfrm>
                <a:off x="1284709" y="4811253"/>
                <a:ext cx="6820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𝑅𝑒𝑠𝑢𝑙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𝐵𝑙𝑒𝑛𝑑𝑂𝑝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𝑆𝑟𝑐𝐵𝑙𝑒𝑛𝑑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𝐷𝑒𝑠𝑡𝐵𝑙𝑒𝑛𝑑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01B5D2-4BF5-5B38-6901-3D013B0D5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709" y="4811253"/>
                <a:ext cx="6820200" cy="276999"/>
              </a:xfrm>
              <a:prstGeom prst="rect">
                <a:avLst/>
              </a:prstGeom>
              <a:blipFill>
                <a:blip r:embed="rId2"/>
                <a:stretch>
                  <a:fillRect l="-268" r="-71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3C42BA-CDBF-9907-1933-89AC459E2ED2}"/>
                  </a:ext>
                </a:extLst>
              </p:cNvPr>
              <p:cNvSpPr txBox="1"/>
              <p:nvPr/>
            </p:nvSpPr>
            <p:spPr>
              <a:xfrm>
                <a:off x="1164389" y="5225730"/>
                <a:ext cx="835209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𝑅𝑒𝑠𝑢𝑙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𝑎𝑙𝑝h𝑎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𝐵𝑙𝑒𝑛𝑑𝑂𝑝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𝑎𝑙𝑝h𝑎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𝑆𝑟𝑐𝐵𝑙𝑒𝑛𝑑𝐴𝑙𝑝h𝑎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𝑎𝑙𝑝h𝑎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𝐷𝑒𝑠𝑡𝐵𝑙𝑒𝑛𝑑𝐴𝑙𝑝h𝑎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3C42BA-CDBF-9907-1933-89AC459E2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389" y="5225730"/>
                <a:ext cx="8352094" cy="298415"/>
              </a:xfrm>
              <a:prstGeom prst="rect">
                <a:avLst/>
              </a:prstGeom>
              <a:blipFill>
                <a:blip r:embed="rId3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8C22306-161D-010A-58DC-1ADE2C00BD68}"/>
              </a:ext>
            </a:extLst>
          </p:cNvPr>
          <p:cNvSpPr txBox="1"/>
          <p:nvPr/>
        </p:nvSpPr>
        <p:spPr>
          <a:xfrm>
            <a:off x="5064856" y="2136108"/>
            <a:ext cx="35310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effectLst/>
                <a:latin typeface="Consolas" panose="020B0609020204030204" pitchFamily="49" charset="0"/>
              </a:rPr>
              <a:t>enum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 D3D12_BLEND_OP 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{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D3D12_BLEND_OP_ADD = 1,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D3D12_BLEND_OP_SUBTRACT = 2,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D3D12_BLEND_OP_REV_SUBTRACT = 3,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D3D12_BLEND_OP_MIN = 4,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D3D12_BLEND_OP_MAX = 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F57865-5336-E59A-3EF5-C8C08D55738A}"/>
              </a:ext>
            </a:extLst>
          </p:cNvPr>
          <p:cNvSpPr txBox="1"/>
          <p:nvPr/>
        </p:nvSpPr>
        <p:spPr>
          <a:xfrm>
            <a:off x="1261872" y="2136108"/>
            <a:ext cx="35310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effectLst/>
                <a:latin typeface="Consolas" panose="020B0609020204030204" pitchFamily="49" charset="0"/>
              </a:rPr>
              <a:t>enum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 D3D12_BLEND 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{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D3D12_BLEND_ZERO = 1,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D3D12_BLEND_ONE = 2,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D3D12_BLEND_SRC_COLOR = 3,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D3D12_BLEND_INV_SRC_COLOR = 4,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//...</a:t>
            </a:r>
            <a:endParaRPr lang="en-US" sz="1400" b="0" i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41CCA7-4421-28C6-F88F-3CF9EAC1987D}"/>
              </a:ext>
            </a:extLst>
          </p:cNvPr>
          <p:cNvSpPr/>
          <p:nvPr/>
        </p:nvSpPr>
        <p:spPr>
          <a:xfrm>
            <a:off x="5283882" y="2595914"/>
            <a:ext cx="2332027" cy="261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ACB681-5051-6A53-751C-1A7276A027E8}"/>
              </a:ext>
            </a:extLst>
          </p:cNvPr>
          <p:cNvSpPr/>
          <p:nvPr/>
        </p:nvSpPr>
        <p:spPr>
          <a:xfrm>
            <a:off x="2732830" y="4827198"/>
            <a:ext cx="930908" cy="261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8BBBD9-441B-AECF-5E93-5C0778AEF3F2}"/>
              </a:ext>
            </a:extLst>
          </p:cNvPr>
          <p:cNvSpPr/>
          <p:nvPr/>
        </p:nvSpPr>
        <p:spPr>
          <a:xfrm>
            <a:off x="2732830" y="5244410"/>
            <a:ext cx="930908" cy="261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C60681-6A7C-FA59-A5DD-13AB4846F29C}"/>
              </a:ext>
            </a:extLst>
          </p:cNvPr>
          <p:cNvSpPr txBox="1"/>
          <p:nvPr/>
        </p:nvSpPr>
        <p:spPr>
          <a:xfrm>
            <a:off x="9134151" y="3511780"/>
            <a:ext cx="3057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D3D12_BLEND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SrcBlend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D3D12_BLEND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DestBlend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D3D12_BLEND_OP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BlendOp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D3D12_BLEND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SrcBlendAlpha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D3D12_BLEND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DestBlendAlpha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 D3D12_BLEND_OP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BlendOpAlpha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9907C9-2BD6-3448-C1A3-E80FB1ADDA11}"/>
              </a:ext>
            </a:extLst>
          </p:cNvPr>
          <p:cNvSpPr/>
          <p:nvPr/>
        </p:nvSpPr>
        <p:spPr>
          <a:xfrm>
            <a:off x="9134151" y="3559592"/>
            <a:ext cx="1240013" cy="4400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B12B67-F488-70F8-E7CA-CAD03C18D4AF}"/>
              </a:ext>
            </a:extLst>
          </p:cNvPr>
          <p:cNvSpPr/>
          <p:nvPr/>
        </p:nvSpPr>
        <p:spPr>
          <a:xfrm>
            <a:off x="9134151" y="4204277"/>
            <a:ext cx="1240013" cy="4400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3673D2-800A-1DFF-30E5-1D1C79D09290}"/>
              </a:ext>
            </a:extLst>
          </p:cNvPr>
          <p:cNvSpPr/>
          <p:nvPr/>
        </p:nvSpPr>
        <p:spPr>
          <a:xfrm>
            <a:off x="9134151" y="3999678"/>
            <a:ext cx="1496571" cy="2045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098609-3384-8049-2086-F7891C44EED4}"/>
              </a:ext>
            </a:extLst>
          </p:cNvPr>
          <p:cNvSpPr/>
          <p:nvPr/>
        </p:nvSpPr>
        <p:spPr>
          <a:xfrm>
            <a:off x="9134150" y="4659533"/>
            <a:ext cx="1496571" cy="2045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1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6" grpId="0" animBg="1"/>
      <p:bldP spid="17" grpId="0" animBg="1"/>
      <p:bldP spid="18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973D-F282-B8B9-877F-9CE7BA56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01B5D2-4BF5-5B38-6901-3D013B0D53F1}"/>
                  </a:ext>
                </a:extLst>
              </p:cNvPr>
              <p:cNvSpPr txBox="1"/>
              <p:nvPr/>
            </p:nvSpPr>
            <p:spPr>
              <a:xfrm>
                <a:off x="1284709" y="4811253"/>
                <a:ext cx="5910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𝑅𝑒𝑠𝑢𝑙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𝑆𝑟𝑐𝐵𝑙𝑒𝑛𝑑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𝐷𝑒𝑠𝑡𝐵𝑙𝑒𝑛𝑑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01B5D2-4BF5-5B38-6901-3D013B0D5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709" y="4811253"/>
                <a:ext cx="5910079" cy="276999"/>
              </a:xfrm>
              <a:prstGeom prst="rect">
                <a:avLst/>
              </a:prstGeom>
              <a:blipFill>
                <a:blip r:embed="rId2"/>
                <a:stretch>
                  <a:fillRect l="-619" r="-619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3C42BA-CDBF-9907-1933-89AC459E2ED2}"/>
                  </a:ext>
                </a:extLst>
              </p:cNvPr>
              <p:cNvSpPr txBox="1"/>
              <p:nvPr/>
            </p:nvSpPr>
            <p:spPr>
              <a:xfrm>
                <a:off x="1261872" y="5225730"/>
                <a:ext cx="7268849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𝑅𝑒𝑠𝑢𝑙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𝑎𝑙𝑝h𝑎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𝑎𝑙𝑝h𝑎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𝑆𝑟𝑐𝐵𝑙𝑒𝑛𝑑𝐴𝑙𝑝h𝑎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𝑎𝑙𝑝h𝑎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𝐷𝑒𝑠𝑡𝐵𝑙𝑒𝑛𝑑𝐴𝑙𝑝h𝑎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3C42BA-CDBF-9907-1933-89AC459E2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5225730"/>
                <a:ext cx="7268849" cy="298415"/>
              </a:xfrm>
              <a:prstGeom prst="rect">
                <a:avLst/>
              </a:prstGeom>
              <a:blipFill>
                <a:blip r:embed="rId3"/>
                <a:stretch>
                  <a:fillRect l="-252" r="-587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8C22306-161D-010A-58DC-1ADE2C00BD68}"/>
              </a:ext>
            </a:extLst>
          </p:cNvPr>
          <p:cNvSpPr txBox="1"/>
          <p:nvPr/>
        </p:nvSpPr>
        <p:spPr>
          <a:xfrm>
            <a:off x="5064856" y="2136108"/>
            <a:ext cx="35310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effectLst/>
                <a:latin typeface="Consolas" panose="020B0609020204030204" pitchFamily="49" charset="0"/>
              </a:rPr>
              <a:t>enum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 D3D12_BLEND_OP 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{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D3D12_BLEND_OP_ADD = 1,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D3D12_BLEND_OP_SUBTRACT = 2,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D3D12_BLEND_OP_REV_SUBTRACT = 3,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D3D12_BLEND_OP_MIN = 4,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D3D12_BLEND_OP_MAX = 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F57865-5336-E59A-3EF5-C8C08D55738A}"/>
              </a:ext>
            </a:extLst>
          </p:cNvPr>
          <p:cNvSpPr txBox="1"/>
          <p:nvPr/>
        </p:nvSpPr>
        <p:spPr>
          <a:xfrm>
            <a:off x="1261872" y="2136108"/>
            <a:ext cx="35310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effectLst/>
                <a:latin typeface="Consolas" panose="020B0609020204030204" pitchFamily="49" charset="0"/>
              </a:rPr>
              <a:t>enum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 D3D12_BLEND 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{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D3D12_BLEND_ZERO = 1,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D3D12_BLEND_ONE = 2,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D3D12_BLEND_SRC_COLOR = 3,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D3D12_BLEND_INV_SRC_COLOR = 4,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//...</a:t>
            </a:r>
            <a:endParaRPr lang="en-US" sz="1400" b="0" i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41CCA7-4421-28C6-F88F-3CF9EAC1987D}"/>
              </a:ext>
            </a:extLst>
          </p:cNvPr>
          <p:cNvSpPr/>
          <p:nvPr/>
        </p:nvSpPr>
        <p:spPr>
          <a:xfrm>
            <a:off x="1524014" y="2832751"/>
            <a:ext cx="1532008" cy="1992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FF2F29-C222-C63A-3612-6DBD65FD3B71}"/>
              </a:ext>
            </a:extLst>
          </p:cNvPr>
          <p:cNvSpPr/>
          <p:nvPr/>
        </p:nvSpPr>
        <p:spPr>
          <a:xfrm>
            <a:off x="1524013" y="2601777"/>
            <a:ext cx="1652323" cy="2309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C50D7A-0C80-2529-EE2D-38389A839EDA}"/>
              </a:ext>
            </a:extLst>
          </p:cNvPr>
          <p:cNvSpPr/>
          <p:nvPr/>
        </p:nvSpPr>
        <p:spPr>
          <a:xfrm>
            <a:off x="6004222" y="4831833"/>
            <a:ext cx="1190566" cy="2769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E01A62-7E0A-C7E4-A723-E3188B027295}"/>
              </a:ext>
            </a:extLst>
          </p:cNvPr>
          <p:cNvSpPr/>
          <p:nvPr/>
        </p:nvSpPr>
        <p:spPr>
          <a:xfrm>
            <a:off x="6758201" y="5247147"/>
            <a:ext cx="1772520" cy="2769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FFAFA-51E8-E7A9-5188-D1714AD5B80F}"/>
              </a:ext>
            </a:extLst>
          </p:cNvPr>
          <p:cNvSpPr/>
          <p:nvPr/>
        </p:nvSpPr>
        <p:spPr>
          <a:xfrm>
            <a:off x="3686138" y="4831833"/>
            <a:ext cx="1030241" cy="2769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4E8685-E677-4045-21D8-674BC95A56A8}"/>
              </a:ext>
            </a:extLst>
          </p:cNvPr>
          <p:cNvSpPr/>
          <p:nvPr/>
        </p:nvSpPr>
        <p:spPr>
          <a:xfrm>
            <a:off x="3762687" y="5250578"/>
            <a:ext cx="1615429" cy="2769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E0EDE-8F19-106C-BEA1-6168AAB6B316}"/>
              </a:ext>
            </a:extLst>
          </p:cNvPr>
          <p:cNvSpPr txBox="1"/>
          <p:nvPr/>
        </p:nvSpPr>
        <p:spPr>
          <a:xfrm>
            <a:off x="9134151" y="3511780"/>
            <a:ext cx="3057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D3D12_BLEND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SrcBlend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D3D12_BLEND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DestBlend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D3D12_BLEND_OP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BlendOp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D3D12_BLEND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SrcBlendAlpha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D3D12_BLEND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DestBlendAlpha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 D3D12_BLEND_OP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BlendOpAlpha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B13C9-05B2-2008-4DDF-231351747649}"/>
              </a:ext>
            </a:extLst>
          </p:cNvPr>
          <p:cNvSpPr/>
          <p:nvPr/>
        </p:nvSpPr>
        <p:spPr>
          <a:xfrm>
            <a:off x="4664054" y="4831833"/>
            <a:ext cx="282298" cy="256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D0D5D9-C290-8563-9941-57A7DC8D5D0F}"/>
              </a:ext>
            </a:extLst>
          </p:cNvPr>
          <p:cNvSpPr/>
          <p:nvPr/>
        </p:nvSpPr>
        <p:spPr>
          <a:xfrm>
            <a:off x="5352546" y="5253975"/>
            <a:ext cx="282298" cy="256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1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  <p:bldP spid="7" grpId="0" animBg="1"/>
      <p:bldP spid="8" grpId="0" animBg="1"/>
      <p:bldP spid="9" grpId="0" animBg="1"/>
      <p:bldP spid="10" grpId="0" animBg="1"/>
      <p:bldP spid="12" grpId="0" animBg="1"/>
      <p:bldP spid="12" grpId="1" animBg="1"/>
      <p:bldP spid="14" grpId="0" animBg="1"/>
      <p:bldP spid="1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973D-F282-B8B9-877F-9CE7BA56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01B5D2-4BF5-5B38-6901-3D013B0D53F1}"/>
                  </a:ext>
                </a:extLst>
              </p:cNvPr>
              <p:cNvSpPr txBox="1"/>
              <p:nvPr/>
            </p:nvSpPr>
            <p:spPr>
              <a:xfrm>
                <a:off x="1284709" y="4811253"/>
                <a:ext cx="41497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𝑅𝑒𝑠𝑢𝑙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01B5D2-4BF5-5B38-6901-3D013B0D5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709" y="4811253"/>
                <a:ext cx="4149790" cy="276999"/>
              </a:xfrm>
              <a:prstGeom prst="rect">
                <a:avLst/>
              </a:prstGeom>
              <a:blipFill>
                <a:blip r:embed="rId2"/>
                <a:stretch>
                  <a:fillRect l="-882" r="-73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3C42BA-CDBF-9907-1933-89AC459E2ED2}"/>
                  </a:ext>
                </a:extLst>
              </p:cNvPr>
              <p:cNvSpPr txBox="1"/>
              <p:nvPr/>
            </p:nvSpPr>
            <p:spPr>
              <a:xfrm>
                <a:off x="1261872" y="5225730"/>
                <a:ext cx="429040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𝑅𝑒𝑠𝑢𝑙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𝑎𝑙𝑝h𝑎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𝑎𝑙𝑝h𝑎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𝑎𝑙𝑝h𝑎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3C42BA-CDBF-9907-1933-89AC459E2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5225730"/>
                <a:ext cx="4290405" cy="298415"/>
              </a:xfrm>
              <a:prstGeom prst="rect">
                <a:avLst/>
              </a:prstGeom>
              <a:blipFill>
                <a:blip r:embed="rId3"/>
                <a:stretch>
                  <a:fillRect l="-710" r="-56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8C22306-161D-010A-58DC-1ADE2C00BD68}"/>
              </a:ext>
            </a:extLst>
          </p:cNvPr>
          <p:cNvSpPr txBox="1"/>
          <p:nvPr/>
        </p:nvSpPr>
        <p:spPr>
          <a:xfrm>
            <a:off x="5064856" y="2136108"/>
            <a:ext cx="35310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effectLst/>
                <a:latin typeface="Consolas" panose="020B0609020204030204" pitchFamily="49" charset="0"/>
              </a:rPr>
              <a:t>enum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 D3D12_BLEND_OP 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{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D3D12_BLEND_OP_ADD = 1,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D3D12_BLEND_OP_SUBTRACT = 2,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D3D12_BLEND_OP_REV_SUBTRACT = 3,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D3D12_BLEND_OP_MIN = 4,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D3D12_BLEND_OP_MAX = 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F57865-5336-E59A-3EF5-C8C08D55738A}"/>
              </a:ext>
            </a:extLst>
          </p:cNvPr>
          <p:cNvSpPr txBox="1"/>
          <p:nvPr/>
        </p:nvSpPr>
        <p:spPr>
          <a:xfrm>
            <a:off x="1261872" y="2136108"/>
            <a:ext cx="35310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effectLst/>
                <a:latin typeface="Consolas" panose="020B0609020204030204" pitchFamily="49" charset="0"/>
              </a:rPr>
              <a:t>enum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 D3D12_BLEND 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{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D3D12_BLEND_ZERO = 1,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D3D12_BLEND_ONE = 2,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D3D12_BLEND_SRC_COLOR = 3,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D3D12_BLEND_INV_SRC_COLOR = 4,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//...</a:t>
            </a:r>
            <a:endParaRPr lang="en-US" sz="1400" b="0" i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};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C3E9C7-6293-7748-651E-62AD7D362AB0}"/>
                  </a:ext>
                </a:extLst>
              </p:cNvPr>
              <p:cNvSpPr txBox="1"/>
              <p:nvPr/>
            </p:nvSpPr>
            <p:spPr>
              <a:xfrm>
                <a:off x="5552277" y="4811253"/>
                <a:ext cx="10851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C3E9C7-6293-7748-651E-62AD7D362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277" y="4811253"/>
                <a:ext cx="1085104" cy="276999"/>
              </a:xfrm>
              <a:prstGeom prst="rect">
                <a:avLst/>
              </a:prstGeom>
              <a:blipFill>
                <a:blip r:embed="rId4"/>
                <a:stretch>
                  <a:fillRect l="-1685" r="-112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3C0829-7010-8C10-720B-300F2B797CA2}"/>
                  </a:ext>
                </a:extLst>
              </p:cNvPr>
              <p:cNvSpPr txBox="1"/>
              <p:nvPr/>
            </p:nvSpPr>
            <p:spPr>
              <a:xfrm>
                <a:off x="5565640" y="5217723"/>
                <a:ext cx="113197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𝑎𝑙𝑝h𝑎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3C0829-7010-8C10-720B-300F2B797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640" y="5217723"/>
                <a:ext cx="1131977" cy="298415"/>
              </a:xfrm>
              <a:prstGeom prst="rect">
                <a:avLst/>
              </a:prstGeom>
              <a:blipFill>
                <a:blip r:embed="rId5"/>
                <a:stretch>
                  <a:fillRect l="-1613" r="-2151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9AD7112-97FD-0130-3F6D-FC20F5965958}"/>
              </a:ext>
            </a:extLst>
          </p:cNvPr>
          <p:cNvSpPr/>
          <p:nvPr/>
        </p:nvSpPr>
        <p:spPr>
          <a:xfrm>
            <a:off x="5552277" y="4728411"/>
            <a:ext cx="1263612" cy="92041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276F1-86E5-A25B-653F-E9472D46EDD0}"/>
              </a:ext>
            </a:extLst>
          </p:cNvPr>
          <p:cNvSpPr txBox="1"/>
          <p:nvPr/>
        </p:nvSpPr>
        <p:spPr>
          <a:xfrm>
            <a:off x="6933667" y="4910162"/>
            <a:ext cx="2848439" cy="1477328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З тими вхідними значеннями, перетворимо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blend state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щоби воно копіювало фрагменти до буфера кольору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CA0F47-3C0F-56A5-2061-41FECA51D778}"/>
              </a:ext>
            </a:extLst>
          </p:cNvPr>
          <p:cNvSpPr txBox="1"/>
          <p:nvPr/>
        </p:nvSpPr>
        <p:spPr>
          <a:xfrm>
            <a:off x="9134151" y="3511780"/>
            <a:ext cx="3057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D3D12_BLEND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SrcBlend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D3D12_BLEND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DestBlend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D3D12_BLEND_OP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BlendOp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D3D12_BLEND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SrcBlendAlpha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D3D12_BLEND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DestBlendAlpha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 D3D12_BLEND_OP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BlendOpAlpha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05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84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6A0F-09C3-AF62-EAEA-CE9AF4CEA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Малювання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A278E-24F9-49CC-1342-BA3834D5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447112" cy="4351337"/>
          </a:xfrm>
        </p:spPr>
        <p:txBody>
          <a:bodyPr>
            <a:normAutofit/>
          </a:bodyPr>
          <a:lstStyle/>
          <a:p>
            <a:r>
              <a:rPr lang="uk-UA" dirty="0"/>
              <a:t>Ми створили усі ресурси яких ми потребуємо для малювання</a:t>
            </a:r>
          </a:p>
          <a:p>
            <a:r>
              <a:rPr lang="uk-UA" dirty="0"/>
              <a:t>Нарешті, нам потрібно</a:t>
            </a:r>
            <a:r>
              <a:rPr lang="en-US" dirty="0"/>
              <a:t> </a:t>
            </a:r>
            <a:r>
              <a:rPr lang="uk-UA" dirty="0"/>
              <a:t>вписати команди у списку команд, щоби малювати </a:t>
            </a:r>
            <a:r>
              <a:rPr lang="en-US" dirty="0" err="1"/>
              <a:t>Sponza</a:t>
            </a:r>
            <a:endParaRPr lang="en-US" dirty="0"/>
          </a:p>
          <a:p>
            <a:r>
              <a:rPr lang="en-US" dirty="0"/>
              <a:t>DX12</a:t>
            </a:r>
            <a:r>
              <a:rPr lang="uk-UA" dirty="0"/>
              <a:t> (та всі інші графічні </a:t>
            </a:r>
            <a:r>
              <a:rPr lang="en-US" dirty="0"/>
              <a:t>APIs) </a:t>
            </a:r>
            <a:r>
              <a:rPr lang="uk-UA" dirty="0"/>
              <a:t>здійснюють малювання прив</a:t>
            </a:r>
            <a:r>
              <a:rPr lang="en-US" dirty="0"/>
              <a:t>’</a:t>
            </a:r>
            <a:r>
              <a:rPr lang="uk-UA" dirty="0"/>
              <a:t>язуючи різні ресурси</a:t>
            </a:r>
            <a:r>
              <a:rPr lang="en-US" dirty="0"/>
              <a:t>/</a:t>
            </a:r>
            <a:r>
              <a:rPr lang="uk-UA" dirty="0"/>
              <a:t>об</a:t>
            </a:r>
            <a:r>
              <a:rPr lang="en-US" dirty="0"/>
              <a:t>’</a:t>
            </a:r>
            <a:r>
              <a:rPr lang="uk-UA" dirty="0"/>
              <a:t>єкти, та тоді викликаючи команду малювання </a:t>
            </a:r>
          </a:p>
          <a:p>
            <a:r>
              <a:rPr lang="uk-UA" dirty="0"/>
              <a:t>Почнемо з прив</a:t>
            </a:r>
            <a:r>
              <a:rPr lang="en-US" dirty="0"/>
              <a:t>’</a:t>
            </a:r>
            <a:r>
              <a:rPr lang="uk-UA" dirty="0"/>
              <a:t>язування буфер глибини та кольору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81F52-9529-A98F-EAF9-D5069BA2D5C4}"/>
              </a:ext>
            </a:extLst>
          </p:cNvPr>
          <p:cNvSpPr txBox="1"/>
          <p:nvPr/>
        </p:nvSpPr>
        <p:spPr>
          <a:xfrm>
            <a:off x="8703935" y="832898"/>
            <a:ext cx="317123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Очистити буфер кольору</a:t>
            </a:r>
            <a:endParaRPr lang="en-US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D54105-8A96-20E9-DB91-F98803D1A15A}"/>
              </a:ext>
            </a:extLst>
          </p:cNvPr>
          <p:cNvSpPr txBox="1"/>
          <p:nvPr/>
        </p:nvSpPr>
        <p:spPr>
          <a:xfrm>
            <a:off x="8703935" y="1203840"/>
            <a:ext cx="317123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Очистити буфер глибини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4E96C-9E5F-0B3E-FD02-8D30512A19E6}"/>
              </a:ext>
            </a:extLst>
          </p:cNvPr>
          <p:cNvSpPr txBox="1"/>
          <p:nvPr/>
        </p:nvSpPr>
        <p:spPr>
          <a:xfrm>
            <a:off x="8703935" y="1576057"/>
            <a:ext cx="317123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Прив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 буфер кольору</a:t>
            </a:r>
            <a:endParaRPr lang="en-US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4D1D41-3587-8FA8-4AA6-E960A4DEEBF2}"/>
              </a:ext>
            </a:extLst>
          </p:cNvPr>
          <p:cNvSpPr txBox="1"/>
          <p:nvPr/>
        </p:nvSpPr>
        <p:spPr>
          <a:xfrm>
            <a:off x="8703936" y="1945389"/>
            <a:ext cx="317123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Прив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 буфер глибини</a:t>
            </a:r>
            <a:endParaRPr lang="en-US" dirty="0">
              <a:latin typeface="YouTub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40A969-CEF6-AB49-CF97-F7E6FC4C13CE}"/>
              </a:ext>
            </a:extLst>
          </p:cNvPr>
          <p:cNvSpPr txBox="1"/>
          <p:nvPr/>
        </p:nvSpPr>
        <p:spPr>
          <a:xfrm>
            <a:off x="8703935" y="2314721"/>
            <a:ext cx="317123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Прив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 буфер вершин</a:t>
            </a:r>
            <a:endParaRPr lang="en-US" dirty="0">
              <a:latin typeface="YouTub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540F5-1044-E9C2-0A19-618855B9ECA1}"/>
              </a:ext>
            </a:extLst>
          </p:cNvPr>
          <p:cNvSpPr txBox="1"/>
          <p:nvPr/>
        </p:nvSpPr>
        <p:spPr>
          <a:xfrm>
            <a:off x="8703936" y="2684053"/>
            <a:ext cx="317123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Прив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 буфер індексів</a:t>
            </a:r>
            <a:endParaRPr lang="en-US" dirty="0">
              <a:latin typeface="YouTub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7B8729-086D-E45B-61E2-75DBC811192A}"/>
              </a:ext>
            </a:extLst>
          </p:cNvPr>
          <p:cNvSpPr txBox="1"/>
          <p:nvPr/>
        </p:nvSpPr>
        <p:spPr>
          <a:xfrm>
            <a:off x="8703936" y="3053385"/>
            <a:ext cx="317123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Прив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 графічний конвеєр</a:t>
            </a:r>
            <a:endParaRPr lang="en-US" dirty="0">
              <a:latin typeface="YouTub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126648-9F2B-388A-C73D-A851FDFC596D}"/>
              </a:ext>
            </a:extLst>
          </p:cNvPr>
          <p:cNvSpPr txBox="1"/>
          <p:nvPr/>
        </p:nvSpPr>
        <p:spPr>
          <a:xfrm>
            <a:off x="8703936" y="3789683"/>
            <a:ext cx="3171232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Прив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 усі дескриптори та ресурси</a:t>
            </a:r>
            <a:endParaRPr lang="en-US" dirty="0">
              <a:latin typeface="YouTub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E098E4-BCAB-FA53-CF76-50DC1D356C04}"/>
              </a:ext>
            </a:extLst>
          </p:cNvPr>
          <p:cNvSpPr txBox="1"/>
          <p:nvPr/>
        </p:nvSpPr>
        <p:spPr>
          <a:xfrm>
            <a:off x="8703935" y="4436014"/>
            <a:ext cx="317123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Малювання</a:t>
            </a:r>
            <a:endParaRPr lang="en-US" dirty="0">
              <a:latin typeface="YouTube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1842A3-72C8-0112-9CAE-CD7C3B257B5D}"/>
              </a:ext>
            </a:extLst>
          </p:cNvPr>
          <p:cNvSpPr txBox="1"/>
          <p:nvPr/>
        </p:nvSpPr>
        <p:spPr>
          <a:xfrm>
            <a:off x="8703935" y="3422717"/>
            <a:ext cx="317123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Прив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 графічний підпис</a:t>
            </a:r>
            <a:endParaRPr lang="en-US" dirty="0">
              <a:latin typeface="YouTube Sans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B86ADBB-7ABF-D530-856A-322ED9825909}"/>
              </a:ext>
            </a:extLst>
          </p:cNvPr>
          <p:cNvSpPr/>
          <p:nvPr/>
        </p:nvSpPr>
        <p:spPr>
          <a:xfrm>
            <a:off x="8367963" y="832898"/>
            <a:ext cx="276726" cy="7402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0B764-950C-9DDD-0B53-071EB2ABFDEC}"/>
              </a:ext>
            </a:extLst>
          </p:cNvPr>
          <p:cNvSpPr txBox="1"/>
          <p:nvPr/>
        </p:nvSpPr>
        <p:spPr>
          <a:xfrm>
            <a:off x="6731927" y="879064"/>
            <a:ext cx="1576790" cy="64633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Наш код це вже здійснює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51591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BDAB0-2B70-670E-8FD1-904B2020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Рендер ціль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1FCE9-0115-EDB8-7172-6CA49DD73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130418" cy="4351337"/>
          </a:xfrm>
        </p:spPr>
        <p:txBody>
          <a:bodyPr>
            <a:normAutofit/>
          </a:bodyPr>
          <a:lstStyle/>
          <a:p>
            <a:r>
              <a:rPr lang="uk-UA" dirty="0"/>
              <a:t>Спочатку, нам слід прив</a:t>
            </a:r>
            <a:r>
              <a:rPr lang="en-US" dirty="0"/>
              <a:t>’</a:t>
            </a:r>
            <a:r>
              <a:rPr lang="uk-UA" dirty="0"/>
              <a:t>язати обидва буфери для малювання, і ми це зробимо використовуючи функцію </a:t>
            </a:r>
            <a:r>
              <a:rPr lang="en-US" dirty="0" err="1"/>
              <a:t>OMSetRenderTargets</a:t>
            </a:r>
            <a:endParaRPr lang="en-US" dirty="0"/>
          </a:p>
          <a:p>
            <a:r>
              <a:rPr lang="uk-UA" dirty="0"/>
              <a:t>Після, нам знадобиться передати </a:t>
            </a:r>
            <a:r>
              <a:rPr lang="en-US" dirty="0"/>
              <a:t>Viewport </a:t>
            </a:r>
            <a:r>
              <a:rPr lang="uk-UA" dirty="0"/>
              <a:t>та </a:t>
            </a:r>
            <a:r>
              <a:rPr lang="en-US" dirty="0"/>
              <a:t>Scissor </a:t>
            </a:r>
            <a:r>
              <a:rPr lang="en-US" dirty="0" err="1"/>
              <a:t>Rect</a:t>
            </a:r>
            <a:endParaRPr lang="uk-UA" dirty="0"/>
          </a:p>
          <a:p>
            <a:r>
              <a:rPr lang="en-US" b="1" dirty="0"/>
              <a:t>Viewport/</a:t>
            </a:r>
            <a:r>
              <a:rPr lang="uk-UA" b="1" dirty="0"/>
              <a:t>Область перегляду</a:t>
            </a:r>
            <a:r>
              <a:rPr lang="uk-UA" dirty="0"/>
              <a:t> – це прямокутник, який наказує до якої частини рендер ціль перетворюються координати </a:t>
            </a:r>
            <a:r>
              <a:rPr lang="en-US" dirty="0"/>
              <a:t>NDC</a:t>
            </a:r>
            <a:endParaRPr lang="uk-UA" dirty="0"/>
          </a:p>
          <a:p>
            <a:pPr lvl="1"/>
            <a:r>
              <a:rPr lang="uk-UA" dirty="0"/>
              <a:t>Дозволяє щоби малювати зі розділеним екраном наприклад</a:t>
            </a:r>
          </a:p>
          <a:p>
            <a:r>
              <a:rPr lang="uk-UA" dirty="0"/>
              <a:t>Щоби наказати прямокутника для </a:t>
            </a:r>
            <a:r>
              <a:rPr lang="en-US" dirty="0"/>
              <a:t>Viewport, </a:t>
            </a:r>
            <a:r>
              <a:rPr lang="uk-UA" dirty="0"/>
              <a:t>ми застосовуємо функцію </a:t>
            </a:r>
            <a:r>
              <a:rPr lang="en-US" dirty="0" err="1"/>
              <a:t>RSSetViewports</a:t>
            </a:r>
            <a:endParaRPr lang="en-US" dirty="0"/>
          </a:p>
          <a:p>
            <a:endParaRPr lang="uk-UA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1A9B3A-F3F7-1CE4-9EE7-8A524841A352}"/>
              </a:ext>
            </a:extLst>
          </p:cNvPr>
          <p:cNvSpPr/>
          <p:nvPr/>
        </p:nvSpPr>
        <p:spPr>
          <a:xfrm>
            <a:off x="7065758" y="1191126"/>
            <a:ext cx="1197142" cy="1028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00368D-7049-741F-8C6F-236E1F02F5B6}"/>
              </a:ext>
            </a:extLst>
          </p:cNvPr>
          <p:cNvSpPr txBox="1"/>
          <p:nvPr/>
        </p:nvSpPr>
        <p:spPr>
          <a:xfrm>
            <a:off x="7020311" y="446004"/>
            <a:ext cx="1263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YouTube Sans"/>
              </a:rPr>
              <a:t>Простір </a:t>
            </a:r>
            <a:r>
              <a:rPr lang="en-US" sz="1600" dirty="0">
                <a:latin typeface="YouTube Sans"/>
              </a:rPr>
              <a:t>NDC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452C5E-5280-ED8F-C14F-08D2FEFA4A4C}"/>
                  </a:ext>
                </a:extLst>
              </p:cNvPr>
              <p:cNvSpPr txBox="1"/>
              <p:nvPr/>
            </p:nvSpPr>
            <p:spPr>
              <a:xfrm>
                <a:off x="6692284" y="1591738"/>
                <a:ext cx="2837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452C5E-5280-ED8F-C14F-08D2FEFA4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284" y="1591738"/>
                <a:ext cx="283732" cy="215444"/>
              </a:xfrm>
              <a:prstGeom prst="rect">
                <a:avLst/>
              </a:prstGeom>
              <a:blipFill>
                <a:blip r:embed="rId2"/>
                <a:stretch>
                  <a:fillRect l="-2174" r="-13043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3CC228-7440-DD10-4C02-F6D517AB68AF}"/>
                  </a:ext>
                </a:extLst>
              </p:cNvPr>
              <p:cNvSpPr txBox="1"/>
              <p:nvPr/>
            </p:nvSpPr>
            <p:spPr>
              <a:xfrm>
                <a:off x="8365709" y="1591738"/>
                <a:ext cx="1490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3CC228-7440-DD10-4C02-F6D517AB6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709" y="1591738"/>
                <a:ext cx="149080" cy="215444"/>
              </a:xfrm>
              <a:prstGeom prst="rect">
                <a:avLst/>
              </a:prstGeom>
              <a:blipFill>
                <a:blip r:embed="rId3"/>
                <a:stretch>
                  <a:fillRect l="-24000" r="-20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9B1928-57D4-8473-976E-37575B816E12}"/>
                  </a:ext>
                </a:extLst>
              </p:cNvPr>
              <p:cNvSpPr txBox="1"/>
              <p:nvPr/>
            </p:nvSpPr>
            <p:spPr>
              <a:xfrm>
                <a:off x="7589789" y="868146"/>
                <a:ext cx="1490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9B1928-57D4-8473-976E-37575B816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789" y="868146"/>
                <a:ext cx="149080" cy="215444"/>
              </a:xfrm>
              <a:prstGeom prst="rect">
                <a:avLst/>
              </a:prstGeom>
              <a:blipFill>
                <a:blip r:embed="rId3"/>
                <a:stretch>
                  <a:fillRect l="-25000" r="-2500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41E068-BABA-C717-9B28-CE8F24FF42D0}"/>
                  </a:ext>
                </a:extLst>
              </p:cNvPr>
              <p:cNvSpPr txBox="1"/>
              <p:nvPr/>
            </p:nvSpPr>
            <p:spPr>
              <a:xfrm>
                <a:off x="7510431" y="2320181"/>
                <a:ext cx="2837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41E068-BABA-C717-9B28-CE8F24FF4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431" y="2320181"/>
                <a:ext cx="283732" cy="215444"/>
              </a:xfrm>
              <a:prstGeom prst="rect">
                <a:avLst/>
              </a:prstGeom>
              <a:blipFill>
                <a:blip r:embed="rId2"/>
                <a:stretch>
                  <a:fillRect l="-2128" r="-10638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Down 22">
            <a:extLst>
              <a:ext uri="{FF2B5EF4-FFF2-40B4-BE49-F238E27FC236}">
                <a16:creationId xmlns:a16="http://schemas.microsoft.com/office/drawing/2014/main" id="{663F336B-333D-280E-5EDC-4364483B95FB}"/>
              </a:ext>
            </a:extLst>
          </p:cNvPr>
          <p:cNvSpPr/>
          <p:nvPr/>
        </p:nvSpPr>
        <p:spPr>
          <a:xfrm rot="16200000">
            <a:off x="8514334" y="1523335"/>
            <a:ext cx="601579" cy="4205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0B698-ECFE-39D8-4B3C-30DC25039356}"/>
              </a:ext>
            </a:extLst>
          </p:cNvPr>
          <p:cNvSpPr/>
          <p:nvPr/>
        </p:nvSpPr>
        <p:spPr>
          <a:xfrm>
            <a:off x="9132854" y="813285"/>
            <a:ext cx="2858055" cy="1819057"/>
          </a:xfrm>
          <a:prstGeom prst="rect">
            <a:avLst/>
          </a:prstGeom>
          <a:solidFill>
            <a:srgbClr val="FFC9C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A7F8A2-0FF2-4BC8-8F33-7F3E19A7571A}"/>
              </a:ext>
            </a:extLst>
          </p:cNvPr>
          <p:cNvSpPr/>
          <p:nvPr/>
        </p:nvSpPr>
        <p:spPr>
          <a:xfrm>
            <a:off x="9822649" y="1073676"/>
            <a:ext cx="1769775" cy="1028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D4E1A5-9A5C-0EF7-6718-77AC6134CE9B}"/>
                  </a:ext>
                </a:extLst>
              </p:cNvPr>
              <p:cNvSpPr txBox="1"/>
              <p:nvPr/>
            </p:nvSpPr>
            <p:spPr>
              <a:xfrm>
                <a:off x="9474648" y="1480304"/>
                <a:ext cx="2837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D4E1A5-9A5C-0EF7-6718-77AC6134C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648" y="1480304"/>
                <a:ext cx="283732" cy="215444"/>
              </a:xfrm>
              <a:prstGeom prst="rect">
                <a:avLst/>
              </a:prstGeom>
              <a:blipFill>
                <a:blip r:embed="rId2"/>
                <a:stretch>
                  <a:fillRect l="-2128" r="-10638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1610B1-498F-BF8D-B31C-DDACE38C6ADF}"/>
                  </a:ext>
                </a:extLst>
              </p:cNvPr>
              <p:cNvSpPr txBox="1"/>
              <p:nvPr/>
            </p:nvSpPr>
            <p:spPr>
              <a:xfrm>
                <a:off x="11682863" y="1474288"/>
                <a:ext cx="1490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1610B1-498F-BF8D-B31C-DDACE38C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2863" y="1474288"/>
                <a:ext cx="149080" cy="215444"/>
              </a:xfrm>
              <a:prstGeom prst="rect">
                <a:avLst/>
              </a:prstGeom>
              <a:blipFill>
                <a:blip r:embed="rId4"/>
                <a:stretch>
                  <a:fillRect l="-24000" r="-20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19325B-7883-0719-9F48-33D84DF05E24}"/>
                  </a:ext>
                </a:extLst>
              </p:cNvPr>
              <p:cNvSpPr txBox="1"/>
              <p:nvPr/>
            </p:nvSpPr>
            <p:spPr>
              <a:xfrm>
                <a:off x="10632996" y="813285"/>
                <a:ext cx="1490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19325B-7883-0719-9F48-33D84DF05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996" y="813285"/>
                <a:ext cx="149080" cy="215444"/>
              </a:xfrm>
              <a:prstGeom prst="rect">
                <a:avLst/>
              </a:prstGeom>
              <a:blipFill>
                <a:blip r:embed="rId3"/>
                <a:stretch>
                  <a:fillRect l="-24000" r="-2000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2924D-A4EC-4D43-947E-E25A8F5A8E3F}"/>
                  </a:ext>
                </a:extLst>
              </p:cNvPr>
              <p:cNvSpPr txBox="1"/>
              <p:nvPr/>
            </p:nvSpPr>
            <p:spPr>
              <a:xfrm>
                <a:off x="10565670" y="2182428"/>
                <a:ext cx="2837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2924D-A4EC-4D43-947E-E25A8F5A8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5670" y="2182428"/>
                <a:ext cx="283732" cy="215444"/>
              </a:xfrm>
              <a:prstGeom prst="rect">
                <a:avLst/>
              </a:prstGeom>
              <a:blipFill>
                <a:blip r:embed="rId2"/>
                <a:stretch>
                  <a:fillRect l="-2128" r="-10638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5A615817-6CB3-8A31-5D3D-6BB9ACD38884}"/>
              </a:ext>
            </a:extLst>
          </p:cNvPr>
          <p:cNvSpPr txBox="1"/>
          <p:nvPr/>
        </p:nvSpPr>
        <p:spPr>
          <a:xfrm>
            <a:off x="9132853" y="172233"/>
            <a:ext cx="286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YouTube Sans"/>
              </a:rPr>
              <a:t>Простір рендер ціль</a:t>
            </a:r>
            <a:endParaRPr lang="en-US" sz="1600" dirty="0">
              <a:latin typeface="YouTube San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93C4D2-038B-FFFD-74E3-7158EEC109F5}"/>
              </a:ext>
            </a:extLst>
          </p:cNvPr>
          <p:cNvSpPr txBox="1"/>
          <p:nvPr/>
        </p:nvSpPr>
        <p:spPr>
          <a:xfrm>
            <a:off x="9758380" y="2954791"/>
            <a:ext cx="19244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YouTube Sans"/>
              </a:rPr>
              <a:t>Простір пікселів</a:t>
            </a:r>
            <a:r>
              <a:rPr lang="en-US" sz="1500" dirty="0">
                <a:latin typeface="YouTube Sans"/>
              </a:rPr>
              <a:t> </a:t>
            </a:r>
            <a:r>
              <a:rPr lang="uk-UA" sz="1500" dirty="0">
                <a:latin typeface="YouTube Sans"/>
              </a:rPr>
              <a:t>для цих трикутників</a:t>
            </a:r>
            <a:endParaRPr lang="en-US" sz="1500" dirty="0">
              <a:latin typeface="YouTube Sans"/>
            </a:endParaRP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9B4FC1AA-3420-7504-A887-C413DB6424A0}"/>
              </a:ext>
            </a:extLst>
          </p:cNvPr>
          <p:cNvSpPr/>
          <p:nvPr/>
        </p:nvSpPr>
        <p:spPr>
          <a:xfrm rot="5400000">
            <a:off x="10446307" y="-830470"/>
            <a:ext cx="215444" cy="284235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y play alone? Here are the best split screen PC games! | Eneba">
            <a:extLst>
              <a:ext uri="{FF2B5EF4-FFF2-40B4-BE49-F238E27FC236}">
                <a16:creationId xmlns:a16="http://schemas.microsoft.com/office/drawing/2014/main" id="{1AB821D4-622D-429D-A64D-907B09736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401" y="4131401"/>
            <a:ext cx="2861515" cy="160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ACF82A2-D692-7860-F998-9CE60DD9E998}"/>
              </a:ext>
            </a:extLst>
          </p:cNvPr>
          <p:cNvSpPr/>
          <p:nvPr/>
        </p:nvSpPr>
        <p:spPr>
          <a:xfrm>
            <a:off x="6782401" y="4131401"/>
            <a:ext cx="1430757" cy="1609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8108E8-8E51-7A6F-7EB3-1E01A5DDCB0D}"/>
              </a:ext>
            </a:extLst>
          </p:cNvPr>
          <p:cNvSpPr/>
          <p:nvPr/>
        </p:nvSpPr>
        <p:spPr>
          <a:xfrm>
            <a:off x="8223398" y="4130238"/>
            <a:ext cx="1430757" cy="160959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0459D4-9B22-9257-97C6-98D959F0B689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7664329" y="1191126"/>
            <a:ext cx="0" cy="1028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B6192A4-AC22-5288-2960-F6F91F84AB50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7065758" y="1705476"/>
            <a:ext cx="119714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413A91D-B000-CB33-9CA6-F0D3EADCA51A}"/>
              </a:ext>
            </a:extLst>
          </p:cNvPr>
          <p:cNvSpPr/>
          <p:nvPr/>
        </p:nvSpPr>
        <p:spPr>
          <a:xfrm>
            <a:off x="7006745" y="1643856"/>
            <a:ext cx="122918" cy="1232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B8DDF47-D199-37A8-FBEA-4524BAB96FF6}"/>
              </a:ext>
            </a:extLst>
          </p:cNvPr>
          <p:cNvSpPr/>
          <p:nvPr/>
        </p:nvSpPr>
        <p:spPr>
          <a:xfrm>
            <a:off x="7602870" y="2172360"/>
            <a:ext cx="122918" cy="1232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42C746C-2149-732F-8325-767C39C7C2AF}"/>
              </a:ext>
            </a:extLst>
          </p:cNvPr>
          <p:cNvSpPr/>
          <p:nvPr/>
        </p:nvSpPr>
        <p:spPr>
          <a:xfrm>
            <a:off x="8213159" y="1643856"/>
            <a:ext cx="122918" cy="1232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EA89FF-8356-9FF7-A9DF-229509AA5FD7}"/>
              </a:ext>
            </a:extLst>
          </p:cNvPr>
          <p:cNvSpPr/>
          <p:nvPr/>
        </p:nvSpPr>
        <p:spPr>
          <a:xfrm>
            <a:off x="7602870" y="1116997"/>
            <a:ext cx="122918" cy="1232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868872E-1CB5-FB41-4105-200B2780E2F7}"/>
              </a:ext>
            </a:extLst>
          </p:cNvPr>
          <p:cNvSpPr/>
          <p:nvPr/>
        </p:nvSpPr>
        <p:spPr>
          <a:xfrm>
            <a:off x="7214648" y="1300029"/>
            <a:ext cx="324853" cy="26558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14123E0E-45E1-A867-7CAE-72C920B9FB53}"/>
              </a:ext>
            </a:extLst>
          </p:cNvPr>
          <p:cNvSpPr/>
          <p:nvPr/>
        </p:nvSpPr>
        <p:spPr>
          <a:xfrm>
            <a:off x="7577758" y="1481567"/>
            <a:ext cx="565484" cy="536733"/>
          </a:xfrm>
          <a:prstGeom prst="triangl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6E8FD92-AA64-6CAC-E7DF-10133D8C9054}"/>
              </a:ext>
            </a:extLst>
          </p:cNvPr>
          <p:cNvCxnSpPr>
            <a:cxnSpLocks/>
            <a:stCxn id="26" idx="0"/>
            <a:endCxn id="26" idx="2"/>
          </p:cNvCxnSpPr>
          <p:nvPr/>
        </p:nvCxnSpPr>
        <p:spPr>
          <a:xfrm>
            <a:off x="10707537" y="1073676"/>
            <a:ext cx="0" cy="1028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ED04F0A-057F-2D3B-5CFA-351931A84E93}"/>
              </a:ext>
            </a:extLst>
          </p:cNvPr>
          <p:cNvCxnSpPr>
            <a:cxnSpLocks/>
            <a:stCxn id="26" idx="1"/>
            <a:endCxn id="26" idx="3"/>
          </p:cNvCxnSpPr>
          <p:nvPr/>
        </p:nvCxnSpPr>
        <p:spPr>
          <a:xfrm>
            <a:off x="9822649" y="1588026"/>
            <a:ext cx="1769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D97181D3-AC6C-234C-FFDE-4100EC55FB28}"/>
              </a:ext>
            </a:extLst>
          </p:cNvPr>
          <p:cNvSpPr/>
          <p:nvPr/>
        </p:nvSpPr>
        <p:spPr>
          <a:xfrm>
            <a:off x="9973292" y="1199744"/>
            <a:ext cx="624995" cy="26558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95181AB9-CE8F-8378-7F8F-9FC013232800}"/>
              </a:ext>
            </a:extLst>
          </p:cNvPr>
          <p:cNvSpPr/>
          <p:nvPr/>
        </p:nvSpPr>
        <p:spPr>
          <a:xfrm>
            <a:off x="10598288" y="1380215"/>
            <a:ext cx="848381" cy="536733"/>
          </a:xfrm>
          <a:prstGeom prst="triangl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51F6F03-BDD0-EF63-18F6-D2751A37B66B}"/>
              </a:ext>
            </a:extLst>
          </p:cNvPr>
          <p:cNvSpPr/>
          <p:nvPr/>
        </p:nvSpPr>
        <p:spPr>
          <a:xfrm>
            <a:off x="9769138" y="1526406"/>
            <a:ext cx="122918" cy="1232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AED4307-999A-7C25-41DD-30D8A407B695}"/>
              </a:ext>
            </a:extLst>
          </p:cNvPr>
          <p:cNvSpPr/>
          <p:nvPr/>
        </p:nvSpPr>
        <p:spPr>
          <a:xfrm>
            <a:off x="10657411" y="2054910"/>
            <a:ext cx="122918" cy="1232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4FEDA19-B130-F0F5-57DD-2DFAE54DA7D3}"/>
              </a:ext>
            </a:extLst>
          </p:cNvPr>
          <p:cNvSpPr/>
          <p:nvPr/>
        </p:nvSpPr>
        <p:spPr>
          <a:xfrm>
            <a:off x="10651144" y="1015805"/>
            <a:ext cx="122918" cy="1232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B5D22F94-A5FE-9673-237E-EB1AE291D047}"/>
              </a:ext>
            </a:extLst>
          </p:cNvPr>
          <p:cNvSpPr/>
          <p:nvPr/>
        </p:nvSpPr>
        <p:spPr>
          <a:xfrm>
            <a:off x="11538033" y="1525341"/>
            <a:ext cx="122918" cy="1232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Left Brace 1024">
            <a:extLst>
              <a:ext uri="{FF2B5EF4-FFF2-40B4-BE49-F238E27FC236}">
                <a16:creationId xmlns:a16="http://schemas.microsoft.com/office/drawing/2014/main" id="{F74DD8CF-39B1-7459-94BA-7EED9F077066}"/>
              </a:ext>
            </a:extLst>
          </p:cNvPr>
          <p:cNvSpPr/>
          <p:nvPr/>
        </p:nvSpPr>
        <p:spPr>
          <a:xfrm rot="16200000">
            <a:off x="10599816" y="1961576"/>
            <a:ext cx="215444" cy="1769772"/>
          </a:xfrm>
          <a:prstGeom prst="lef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F168A396-A47A-86EA-F707-92A5EA1FE477}"/>
              </a:ext>
            </a:extLst>
          </p:cNvPr>
          <p:cNvCxnSpPr>
            <a:cxnSpLocks/>
            <a:endCxn id="1025" idx="0"/>
          </p:cNvCxnSpPr>
          <p:nvPr/>
        </p:nvCxnSpPr>
        <p:spPr>
          <a:xfrm>
            <a:off x="9822648" y="2102376"/>
            <a:ext cx="4" cy="63636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A5BF5875-CE8F-8B68-7115-C040A3FB8DE5}"/>
              </a:ext>
            </a:extLst>
          </p:cNvPr>
          <p:cNvCxnSpPr/>
          <p:nvPr/>
        </p:nvCxnSpPr>
        <p:spPr>
          <a:xfrm>
            <a:off x="11592421" y="2116530"/>
            <a:ext cx="3" cy="63636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3F05BA10-7F44-0E6C-D193-A0EB38FE46C3}"/>
              </a:ext>
            </a:extLst>
          </p:cNvPr>
          <p:cNvSpPr txBox="1"/>
          <p:nvPr/>
        </p:nvSpPr>
        <p:spPr>
          <a:xfrm>
            <a:off x="6782400" y="3477184"/>
            <a:ext cx="1430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ouTube Sans"/>
              </a:rPr>
              <a:t>Viewport 1</a:t>
            </a:r>
          </a:p>
        </p:txBody>
      </p:sp>
      <p:sp>
        <p:nvSpPr>
          <p:cNvPr id="1033" name="Left Brace 1032">
            <a:extLst>
              <a:ext uri="{FF2B5EF4-FFF2-40B4-BE49-F238E27FC236}">
                <a16:creationId xmlns:a16="http://schemas.microsoft.com/office/drawing/2014/main" id="{D9B3A07B-057F-8822-1767-FCC121214E13}"/>
              </a:ext>
            </a:extLst>
          </p:cNvPr>
          <p:cNvSpPr/>
          <p:nvPr/>
        </p:nvSpPr>
        <p:spPr>
          <a:xfrm rot="5400000">
            <a:off x="7382526" y="3215613"/>
            <a:ext cx="230506" cy="14307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E46EAA16-9830-1EE5-01E2-6AD3A617849B}"/>
              </a:ext>
            </a:extLst>
          </p:cNvPr>
          <p:cNvSpPr txBox="1"/>
          <p:nvPr/>
        </p:nvSpPr>
        <p:spPr>
          <a:xfrm>
            <a:off x="8213157" y="3470560"/>
            <a:ext cx="1430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ouTube Sans"/>
              </a:rPr>
              <a:t>Viewport 2</a:t>
            </a:r>
          </a:p>
        </p:txBody>
      </p:sp>
      <p:sp>
        <p:nvSpPr>
          <p:cNvPr id="1035" name="Left Brace 1034">
            <a:extLst>
              <a:ext uri="{FF2B5EF4-FFF2-40B4-BE49-F238E27FC236}">
                <a16:creationId xmlns:a16="http://schemas.microsoft.com/office/drawing/2014/main" id="{AA2250B6-9875-6400-C9D9-19AF2731BE80}"/>
              </a:ext>
            </a:extLst>
          </p:cNvPr>
          <p:cNvSpPr/>
          <p:nvPr/>
        </p:nvSpPr>
        <p:spPr>
          <a:xfrm rot="5400000">
            <a:off x="8818403" y="3214109"/>
            <a:ext cx="230506" cy="142051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DDF518-DE31-DE2F-1E5E-9C5532084151}"/>
              </a:ext>
            </a:extLst>
          </p:cNvPr>
          <p:cNvSpPr/>
          <p:nvPr/>
        </p:nvSpPr>
        <p:spPr>
          <a:xfrm>
            <a:off x="9758380" y="2018300"/>
            <a:ext cx="159897" cy="164128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30ACC1-8096-4255-8406-1A67D3640EE2}"/>
                  </a:ext>
                </a:extLst>
              </p:cNvPr>
              <p:cNvSpPr txBox="1"/>
              <p:nvPr/>
            </p:nvSpPr>
            <p:spPr>
              <a:xfrm>
                <a:off x="9348961" y="2030706"/>
                <a:ext cx="4071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30ACC1-8096-4255-8406-1A67D3640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961" y="2030706"/>
                <a:ext cx="407163" cy="276999"/>
              </a:xfrm>
              <a:prstGeom prst="rect">
                <a:avLst/>
              </a:prstGeom>
              <a:blipFill>
                <a:blip r:embed="rId6"/>
                <a:stretch>
                  <a:fillRect l="-13636" r="-1212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56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  <p:bldP spid="11" grpId="0"/>
      <p:bldP spid="12" grpId="0"/>
      <p:bldP spid="23" grpId="0" animBg="1"/>
      <p:bldP spid="24" grpId="0" animBg="1"/>
      <p:bldP spid="26" grpId="0" animBg="1"/>
      <p:bldP spid="27" grpId="0"/>
      <p:bldP spid="28" grpId="0"/>
      <p:bldP spid="29" grpId="0"/>
      <p:bldP spid="30" grpId="0"/>
      <p:bldP spid="37" grpId="0"/>
      <p:bldP spid="38" grpId="0"/>
      <p:bldP spid="39" grpId="0" animBg="1"/>
      <p:bldP spid="40" grpId="0" animBg="1"/>
      <p:bldP spid="41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1024" grpId="0" animBg="1"/>
      <p:bldP spid="1025" grpId="0" animBg="1"/>
      <p:bldP spid="1032" grpId="0"/>
      <p:bldP spid="1033" grpId="0" animBg="1"/>
      <p:bldP spid="1034" grpId="0"/>
      <p:bldP spid="1035" grpId="0" animBg="1"/>
      <p:bldP spid="5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47924-90DF-5506-F746-DF8EEA747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Шейдери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D42EF-8DDE-7CFC-6149-03DB5E923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962438" cy="4351337"/>
          </a:xfrm>
        </p:spPr>
        <p:txBody>
          <a:bodyPr>
            <a:normAutofit/>
          </a:bodyPr>
          <a:lstStyle/>
          <a:p>
            <a:r>
              <a:rPr lang="uk-UA" dirty="0"/>
              <a:t>Перейдемо всі кроки щоби компілювати шейдери у </a:t>
            </a:r>
            <a:r>
              <a:rPr lang="en-US" dirty="0"/>
              <a:t>DX12</a:t>
            </a:r>
          </a:p>
          <a:p>
            <a:r>
              <a:rPr lang="en-US" dirty="0"/>
              <a:t>GPUs </a:t>
            </a:r>
            <a:r>
              <a:rPr lang="uk-UA" dirty="0"/>
              <a:t>з різних постачальників не зможуть здійснювати цей сам код асемблера</a:t>
            </a:r>
          </a:p>
          <a:p>
            <a:r>
              <a:rPr lang="en-US" dirty="0"/>
              <a:t>GPUs </a:t>
            </a:r>
            <a:r>
              <a:rPr lang="uk-UA" dirty="0"/>
              <a:t>з різними архітектами не зможуть здійснювати цей сам код асемблера</a:t>
            </a:r>
            <a:endParaRPr lang="en-US" dirty="0"/>
          </a:p>
          <a:p>
            <a:r>
              <a:rPr lang="uk-UA" dirty="0"/>
              <a:t>Формат коду асемблера може змінюватися з різними драйверами</a:t>
            </a:r>
            <a:endParaRPr lang="en-US" dirty="0"/>
          </a:p>
          <a:p>
            <a:endParaRPr lang="en-US" dirty="0"/>
          </a:p>
          <a:p>
            <a:endParaRPr lang="uk-U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FF9E45-EBF7-E69D-B0DA-BF117093EC11}"/>
              </a:ext>
            </a:extLst>
          </p:cNvPr>
          <p:cNvSpPr/>
          <p:nvPr/>
        </p:nvSpPr>
        <p:spPr>
          <a:xfrm>
            <a:off x="6720875" y="624950"/>
            <a:ext cx="1296392" cy="64468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F6D01D-08B3-4231-1040-DD14646C6476}"/>
              </a:ext>
            </a:extLst>
          </p:cNvPr>
          <p:cNvSpPr txBox="1"/>
          <p:nvPr/>
        </p:nvSpPr>
        <p:spPr>
          <a:xfrm>
            <a:off x="6720875" y="767294"/>
            <a:ext cx="129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Nvidia GPU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867D62-D2BA-0AA1-67BD-16CBC1782885}"/>
              </a:ext>
            </a:extLst>
          </p:cNvPr>
          <p:cNvSpPr/>
          <p:nvPr/>
        </p:nvSpPr>
        <p:spPr>
          <a:xfrm>
            <a:off x="8616555" y="629149"/>
            <a:ext cx="1296392" cy="64468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C3025-0EF3-6FCE-10A5-D5DC973ABDF6}"/>
              </a:ext>
            </a:extLst>
          </p:cNvPr>
          <p:cNvSpPr txBox="1"/>
          <p:nvPr/>
        </p:nvSpPr>
        <p:spPr>
          <a:xfrm>
            <a:off x="8616555" y="771493"/>
            <a:ext cx="129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AMD GPU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D0DF0B-C995-2662-A0A4-D666E6DA4ECE}"/>
              </a:ext>
            </a:extLst>
          </p:cNvPr>
          <p:cNvSpPr/>
          <p:nvPr/>
        </p:nvSpPr>
        <p:spPr>
          <a:xfrm>
            <a:off x="10478546" y="624950"/>
            <a:ext cx="1296392" cy="64468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0E72D7-B8F7-D8D0-BD30-0C158B4FBE73}"/>
              </a:ext>
            </a:extLst>
          </p:cNvPr>
          <p:cNvSpPr txBox="1"/>
          <p:nvPr/>
        </p:nvSpPr>
        <p:spPr>
          <a:xfrm>
            <a:off x="10478546" y="767294"/>
            <a:ext cx="129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Intel GPU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18766D-A42A-62A0-7C52-5D6BB055AA89}"/>
              </a:ext>
            </a:extLst>
          </p:cNvPr>
          <p:cNvSpPr/>
          <p:nvPr/>
        </p:nvSpPr>
        <p:spPr>
          <a:xfrm>
            <a:off x="8616555" y="1948855"/>
            <a:ext cx="1296392" cy="6446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AB7A4-1465-5575-0F30-6531C5D0858A}"/>
              </a:ext>
            </a:extLst>
          </p:cNvPr>
          <p:cNvSpPr txBox="1"/>
          <p:nvPr/>
        </p:nvSpPr>
        <p:spPr>
          <a:xfrm>
            <a:off x="8616555" y="2091199"/>
            <a:ext cx="129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Асемблер</a:t>
            </a:r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69222A-19D4-271F-ED9D-5CB7C1758DA5}"/>
              </a:ext>
            </a:extLst>
          </p:cNvPr>
          <p:cNvCxnSpPr>
            <a:stCxn id="33" idx="0"/>
            <a:endCxn id="21" idx="2"/>
          </p:cNvCxnSpPr>
          <p:nvPr/>
        </p:nvCxnSpPr>
        <p:spPr>
          <a:xfrm flipV="1">
            <a:off x="9264751" y="1273835"/>
            <a:ext cx="0" cy="6750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58FA5BD-AAF7-3729-2FD6-C7AED4B765E3}"/>
              </a:ext>
            </a:extLst>
          </p:cNvPr>
          <p:cNvCxnSpPr>
            <a:cxnSpLocks/>
            <a:stCxn id="33" idx="0"/>
            <a:endCxn id="25" idx="2"/>
          </p:cNvCxnSpPr>
          <p:nvPr/>
        </p:nvCxnSpPr>
        <p:spPr>
          <a:xfrm flipV="1">
            <a:off x="9264751" y="1269636"/>
            <a:ext cx="1861991" cy="6792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AFDBB3A-7F40-226A-1267-9B2B69CAB914}"/>
              </a:ext>
            </a:extLst>
          </p:cNvPr>
          <p:cNvCxnSpPr>
            <a:cxnSpLocks/>
            <a:stCxn id="33" idx="0"/>
            <a:endCxn id="12" idx="2"/>
          </p:cNvCxnSpPr>
          <p:nvPr/>
        </p:nvCxnSpPr>
        <p:spPr>
          <a:xfrm flipH="1" flipV="1">
            <a:off x="7369071" y="1269636"/>
            <a:ext cx="1895680" cy="6792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A583DA36-8EF2-4B9A-B49F-C2AB7609BB82}"/>
              </a:ext>
            </a:extLst>
          </p:cNvPr>
          <p:cNvSpPr/>
          <p:nvPr/>
        </p:nvSpPr>
        <p:spPr>
          <a:xfrm>
            <a:off x="7924288" y="1358209"/>
            <a:ext cx="677577" cy="48219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4D7E54F5-97EC-09D7-EA6A-C72F493DE8D3}"/>
              </a:ext>
            </a:extLst>
          </p:cNvPr>
          <p:cNvSpPr/>
          <p:nvPr/>
        </p:nvSpPr>
        <p:spPr>
          <a:xfrm>
            <a:off x="9927637" y="1358209"/>
            <a:ext cx="677577" cy="48219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ED76422-962C-7798-6E4E-3E86434D7A4B}"/>
              </a:ext>
            </a:extLst>
          </p:cNvPr>
          <p:cNvSpPr/>
          <p:nvPr/>
        </p:nvSpPr>
        <p:spPr>
          <a:xfrm>
            <a:off x="6720875" y="3011632"/>
            <a:ext cx="1296392" cy="644686"/>
          </a:xfrm>
          <a:prstGeom prst="rect">
            <a:avLst/>
          </a:prstGeom>
          <a:solidFill>
            <a:srgbClr val="FF93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264819-A8C7-7206-1A00-A7EAC71838BD}"/>
              </a:ext>
            </a:extLst>
          </p:cNvPr>
          <p:cNvSpPr txBox="1"/>
          <p:nvPr/>
        </p:nvSpPr>
        <p:spPr>
          <a:xfrm>
            <a:off x="6720875" y="3153976"/>
            <a:ext cx="129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RDNA1 GPU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4EDC16-8A7E-0B1E-BAC6-08C468AC0BAD}"/>
              </a:ext>
            </a:extLst>
          </p:cNvPr>
          <p:cNvSpPr/>
          <p:nvPr/>
        </p:nvSpPr>
        <p:spPr>
          <a:xfrm>
            <a:off x="8629711" y="3011632"/>
            <a:ext cx="1296392" cy="64468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00939B-9693-4122-3A70-3471145AE1F5}"/>
              </a:ext>
            </a:extLst>
          </p:cNvPr>
          <p:cNvSpPr txBox="1"/>
          <p:nvPr/>
        </p:nvSpPr>
        <p:spPr>
          <a:xfrm>
            <a:off x="8629711" y="3153976"/>
            <a:ext cx="129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RDNA2 GPU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DF6DBAC-8F8E-8A4D-51A3-7BD0C971C603}"/>
              </a:ext>
            </a:extLst>
          </p:cNvPr>
          <p:cNvSpPr/>
          <p:nvPr/>
        </p:nvSpPr>
        <p:spPr>
          <a:xfrm>
            <a:off x="10478546" y="3011632"/>
            <a:ext cx="1296392" cy="64468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C38AC0-406C-35C8-5631-7913606C960E}"/>
              </a:ext>
            </a:extLst>
          </p:cNvPr>
          <p:cNvSpPr txBox="1"/>
          <p:nvPr/>
        </p:nvSpPr>
        <p:spPr>
          <a:xfrm>
            <a:off x="10478546" y="3153976"/>
            <a:ext cx="129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RDNA3 GPU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BBE3E98-808B-08EB-ED7C-5BD35179A952}"/>
              </a:ext>
            </a:extLst>
          </p:cNvPr>
          <p:cNvSpPr/>
          <p:nvPr/>
        </p:nvSpPr>
        <p:spPr>
          <a:xfrm>
            <a:off x="8631245" y="4335537"/>
            <a:ext cx="1296392" cy="6446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550DC4-F513-4289-A094-56BAD50B0492}"/>
              </a:ext>
            </a:extLst>
          </p:cNvPr>
          <p:cNvSpPr txBox="1"/>
          <p:nvPr/>
        </p:nvSpPr>
        <p:spPr>
          <a:xfrm>
            <a:off x="8631245" y="4477881"/>
            <a:ext cx="129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Асемблер</a:t>
            </a:r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20EA431-DA5A-1448-4CB1-ED6D9DBCD4AD}"/>
              </a:ext>
            </a:extLst>
          </p:cNvPr>
          <p:cNvCxnSpPr>
            <a:cxnSpLocks/>
            <a:stCxn id="63" idx="0"/>
            <a:endCxn id="53" idx="2"/>
          </p:cNvCxnSpPr>
          <p:nvPr/>
        </p:nvCxnSpPr>
        <p:spPr>
          <a:xfrm flipH="1" flipV="1">
            <a:off x="9277907" y="3656318"/>
            <a:ext cx="1534" cy="6792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5072C85-6C6C-C4EC-E8C8-23BF4A596346}"/>
              </a:ext>
            </a:extLst>
          </p:cNvPr>
          <p:cNvCxnSpPr>
            <a:cxnSpLocks/>
            <a:stCxn id="63" idx="0"/>
            <a:endCxn id="55" idx="2"/>
          </p:cNvCxnSpPr>
          <p:nvPr/>
        </p:nvCxnSpPr>
        <p:spPr>
          <a:xfrm flipV="1">
            <a:off x="9279441" y="3656318"/>
            <a:ext cx="1847301" cy="6792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6F0D5BF-1E4C-256E-ACBA-BA6D72064D8A}"/>
              </a:ext>
            </a:extLst>
          </p:cNvPr>
          <p:cNvCxnSpPr>
            <a:cxnSpLocks/>
            <a:stCxn id="63" idx="0"/>
            <a:endCxn id="51" idx="2"/>
          </p:cNvCxnSpPr>
          <p:nvPr/>
        </p:nvCxnSpPr>
        <p:spPr>
          <a:xfrm flipH="1" flipV="1">
            <a:off x="7369071" y="3656318"/>
            <a:ext cx="1910370" cy="6792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Multiplication Sign 67">
            <a:extLst>
              <a:ext uri="{FF2B5EF4-FFF2-40B4-BE49-F238E27FC236}">
                <a16:creationId xmlns:a16="http://schemas.microsoft.com/office/drawing/2014/main" id="{045B8217-429E-0941-ABD1-A52D3038BFD3}"/>
              </a:ext>
            </a:extLst>
          </p:cNvPr>
          <p:cNvSpPr/>
          <p:nvPr/>
        </p:nvSpPr>
        <p:spPr>
          <a:xfrm>
            <a:off x="7938978" y="3744891"/>
            <a:ext cx="677577" cy="48219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Multiplication Sign 68">
            <a:extLst>
              <a:ext uri="{FF2B5EF4-FFF2-40B4-BE49-F238E27FC236}">
                <a16:creationId xmlns:a16="http://schemas.microsoft.com/office/drawing/2014/main" id="{03AC6C03-0D5E-8D4E-C092-B923B1DC77AF}"/>
              </a:ext>
            </a:extLst>
          </p:cNvPr>
          <p:cNvSpPr/>
          <p:nvPr/>
        </p:nvSpPr>
        <p:spPr>
          <a:xfrm>
            <a:off x="9942327" y="3744891"/>
            <a:ext cx="677577" cy="48219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21" grpId="0" animBg="1"/>
      <p:bldP spid="22" grpId="0"/>
      <p:bldP spid="25" grpId="0" animBg="1"/>
      <p:bldP spid="27" grpId="0"/>
      <p:bldP spid="33" grpId="0" animBg="1"/>
      <p:bldP spid="34" grpId="0"/>
      <p:bldP spid="48" grpId="0" animBg="1"/>
      <p:bldP spid="49" grpId="0" animBg="1"/>
      <p:bldP spid="51" grpId="0" animBg="1"/>
      <p:bldP spid="52" grpId="0"/>
      <p:bldP spid="53" grpId="0" animBg="1"/>
      <p:bldP spid="54" grpId="0"/>
      <p:bldP spid="55" grpId="0" animBg="1"/>
      <p:bldP spid="56" grpId="0"/>
      <p:bldP spid="63" grpId="0" animBg="1"/>
      <p:bldP spid="64" grpId="0"/>
      <p:bldP spid="68" grpId="0" animBg="1"/>
      <p:bldP spid="6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187E-F344-D3F4-E09C-B410B0CDF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Рендер ціль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DC9EC-AB56-C54F-2213-5BC379C93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568195" cy="4351337"/>
          </a:xfrm>
        </p:spPr>
        <p:txBody>
          <a:bodyPr/>
          <a:lstStyle/>
          <a:p>
            <a:r>
              <a:rPr lang="en-US" b="1" dirty="0"/>
              <a:t>Scissor </a:t>
            </a:r>
            <a:r>
              <a:rPr lang="en-US" b="1" dirty="0" err="1"/>
              <a:t>Rect</a:t>
            </a:r>
            <a:r>
              <a:rPr lang="en-US" b="1" dirty="0"/>
              <a:t>/</a:t>
            </a:r>
            <a:r>
              <a:rPr lang="uk-UA" b="1" dirty="0"/>
              <a:t>Прямокутник відсікання</a:t>
            </a:r>
            <a:r>
              <a:rPr lang="en-US" b="1" dirty="0"/>
              <a:t> </a:t>
            </a:r>
            <a:r>
              <a:rPr lang="uk-UA" dirty="0"/>
              <a:t>– це прямокутник, який наказує які пікселі зберігати у рендер ціль після проєктовання та малювання</a:t>
            </a:r>
            <a:endParaRPr lang="en-US" dirty="0"/>
          </a:p>
          <a:p>
            <a:pPr lvl="1"/>
            <a:r>
              <a:rPr lang="uk-UA" dirty="0"/>
              <a:t>Часто використовується для малювання </a:t>
            </a:r>
            <a:r>
              <a:rPr lang="en-US" dirty="0"/>
              <a:t>UI</a:t>
            </a:r>
          </a:p>
          <a:p>
            <a:r>
              <a:rPr lang="uk-UA" dirty="0"/>
              <a:t>Щоби прив</a:t>
            </a:r>
            <a:r>
              <a:rPr lang="en-US" dirty="0"/>
              <a:t>’</a:t>
            </a:r>
            <a:r>
              <a:rPr lang="uk-UA" dirty="0"/>
              <a:t>язати </a:t>
            </a:r>
            <a:r>
              <a:rPr lang="en-US" dirty="0"/>
              <a:t>Scissor </a:t>
            </a:r>
            <a:r>
              <a:rPr lang="en-US" dirty="0" err="1"/>
              <a:t>Rect</a:t>
            </a:r>
            <a:r>
              <a:rPr lang="en-US" dirty="0"/>
              <a:t>, </a:t>
            </a:r>
            <a:r>
              <a:rPr lang="uk-UA" dirty="0"/>
              <a:t>викличемо функцію </a:t>
            </a:r>
            <a:r>
              <a:rPr lang="en-US" dirty="0" err="1"/>
              <a:t>RSSetScissorRects</a:t>
            </a:r>
            <a:endParaRPr lang="uk-UA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DC8230-CD11-B842-532D-1F454131731C}"/>
              </a:ext>
            </a:extLst>
          </p:cNvPr>
          <p:cNvSpPr/>
          <p:nvPr/>
        </p:nvSpPr>
        <p:spPr>
          <a:xfrm>
            <a:off x="7065758" y="1191126"/>
            <a:ext cx="1197142" cy="1028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E1F48-DD9A-7A49-1523-08DCEADEBCC2}"/>
              </a:ext>
            </a:extLst>
          </p:cNvPr>
          <p:cNvSpPr txBox="1"/>
          <p:nvPr/>
        </p:nvSpPr>
        <p:spPr>
          <a:xfrm>
            <a:off x="7020311" y="446004"/>
            <a:ext cx="1263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YouTube Sans"/>
              </a:rPr>
              <a:t>Простір </a:t>
            </a:r>
            <a:r>
              <a:rPr lang="en-US" sz="1600" dirty="0">
                <a:latin typeface="YouTube Sans"/>
              </a:rPr>
              <a:t>NDC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B591D6-6149-2C25-F0CC-527564FE3CBA}"/>
                  </a:ext>
                </a:extLst>
              </p:cNvPr>
              <p:cNvSpPr txBox="1"/>
              <p:nvPr/>
            </p:nvSpPr>
            <p:spPr>
              <a:xfrm>
                <a:off x="6692284" y="1591738"/>
                <a:ext cx="2837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B591D6-6149-2C25-F0CC-527564FE3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284" y="1591738"/>
                <a:ext cx="283732" cy="215444"/>
              </a:xfrm>
              <a:prstGeom prst="rect">
                <a:avLst/>
              </a:prstGeom>
              <a:blipFill>
                <a:blip r:embed="rId2"/>
                <a:stretch>
                  <a:fillRect l="-2174" r="-13043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44F0F5-FDA4-FDF0-EA21-01E0808C4D95}"/>
                  </a:ext>
                </a:extLst>
              </p:cNvPr>
              <p:cNvSpPr txBox="1"/>
              <p:nvPr/>
            </p:nvSpPr>
            <p:spPr>
              <a:xfrm>
                <a:off x="8365709" y="1591738"/>
                <a:ext cx="1490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44F0F5-FDA4-FDF0-EA21-01E0808C4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709" y="1591738"/>
                <a:ext cx="149080" cy="215444"/>
              </a:xfrm>
              <a:prstGeom prst="rect">
                <a:avLst/>
              </a:prstGeom>
              <a:blipFill>
                <a:blip r:embed="rId3"/>
                <a:stretch>
                  <a:fillRect l="-24000" r="-20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68BB30-0FAC-16CC-8C25-409C0B9DF6AE}"/>
                  </a:ext>
                </a:extLst>
              </p:cNvPr>
              <p:cNvSpPr txBox="1"/>
              <p:nvPr/>
            </p:nvSpPr>
            <p:spPr>
              <a:xfrm>
                <a:off x="7589789" y="868146"/>
                <a:ext cx="1490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68BB30-0FAC-16CC-8C25-409C0B9DF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789" y="868146"/>
                <a:ext cx="149080" cy="215444"/>
              </a:xfrm>
              <a:prstGeom prst="rect">
                <a:avLst/>
              </a:prstGeom>
              <a:blipFill>
                <a:blip r:embed="rId3"/>
                <a:stretch>
                  <a:fillRect l="-25000" r="-2500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014135-A8DA-5968-A15C-6762C453A08C}"/>
                  </a:ext>
                </a:extLst>
              </p:cNvPr>
              <p:cNvSpPr txBox="1"/>
              <p:nvPr/>
            </p:nvSpPr>
            <p:spPr>
              <a:xfrm>
                <a:off x="7510431" y="2320181"/>
                <a:ext cx="2837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014135-A8DA-5968-A15C-6762C453A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431" y="2320181"/>
                <a:ext cx="283732" cy="215444"/>
              </a:xfrm>
              <a:prstGeom prst="rect">
                <a:avLst/>
              </a:prstGeom>
              <a:blipFill>
                <a:blip r:embed="rId2"/>
                <a:stretch>
                  <a:fillRect l="-2128" r="-10638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Down 9">
            <a:extLst>
              <a:ext uri="{FF2B5EF4-FFF2-40B4-BE49-F238E27FC236}">
                <a16:creationId xmlns:a16="http://schemas.microsoft.com/office/drawing/2014/main" id="{49738C5B-7837-8D30-EBC7-C6B4EF0E80AD}"/>
              </a:ext>
            </a:extLst>
          </p:cNvPr>
          <p:cNvSpPr/>
          <p:nvPr/>
        </p:nvSpPr>
        <p:spPr>
          <a:xfrm rot="16200000">
            <a:off x="8514334" y="1523335"/>
            <a:ext cx="601579" cy="4205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6925A1-3D71-58FD-A8A9-3E308B443096}"/>
              </a:ext>
            </a:extLst>
          </p:cNvPr>
          <p:cNvSpPr txBox="1"/>
          <p:nvPr/>
        </p:nvSpPr>
        <p:spPr>
          <a:xfrm>
            <a:off x="9476120" y="172233"/>
            <a:ext cx="2355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YouTube Sans"/>
              </a:rPr>
              <a:t>Простір рендер ціль</a:t>
            </a:r>
            <a:endParaRPr lang="en-US" sz="1600" dirty="0">
              <a:latin typeface="YouTube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4A7009-C2A8-CF6D-08D2-219A16A0E642}"/>
              </a:ext>
            </a:extLst>
          </p:cNvPr>
          <p:cNvSpPr txBox="1"/>
          <p:nvPr/>
        </p:nvSpPr>
        <p:spPr>
          <a:xfrm>
            <a:off x="9476120" y="3055180"/>
            <a:ext cx="2355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YouTube Sans"/>
              </a:rPr>
              <a:t>Простір пікселів</a:t>
            </a:r>
            <a:r>
              <a:rPr lang="en-US" sz="1500" dirty="0">
                <a:latin typeface="YouTube Sans"/>
              </a:rPr>
              <a:t> </a:t>
            </a:r>
            <a:r>
              <a:rPr lang="uk-UA" sz="1500" dirty="0">
                <a:latin typeface="YouTube Sans"/>
              </a:rPr>
              <a:t>для цих трикутників</a:t>
            </a:r>
            <a:endParaRPr lang="en-US" sz="1500" dirty="0">
              <a:latin typeface="YouTube Sans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2DC4BE8E-D1E1-009A-AA74-4F9354F3094B}"/>
              </a:ext>
            </a:extLst>
          </p:cNvPr>
          <p:cNvSpPr/>
          <p:nvPr/>
        </p:nvSpPr>
        <p:spPr>
          <a:xfrm rot="5400000">
            <a:off x="10546324" y="-587218"/>
            <a:ext cx="215444" cy="2355848"/>
          </a:xfrm>
          <a:prstGeom prst="leftBrace">
            <a:avLst>
              <a:gd name="adj1" fmla="val 8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D48DA3E-7610-80A8-94CD-5F2F454F2EA4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7664329" y="1191126"/>
            <a:ext cx="0" cy="1028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FBDD07-F3EE-B997-72CC-71619FDF4A86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7065758" y="1705476"/>
            <a:ext cx="119714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262C375-1D5C-81C0-53BE-56435B609CFA}"/>
              </a:ext>
            </a:extLst>
          </p:cNvPr>
          <p:cNvSpPr/>
          <p:nvPr/>
        </p:nvSpPr>
        <p:spPr>
          <a:xfrm>
            <a:off x="7006745" y="1643856"/>
            <a:ext cx="122918" cy="1232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FC1FF5-4434-9C0A-9FE0-47325E15303A}"/>
              </a:ext>
            </a:extLst>
          </p:cNvPr>
          <p:cNvSpPr/>
          <p:nvPr/>
        </p:nvSpPr>
        <p:spPr>
          <a:xfrm>
            <a:off x="7602870" y="2172360"/>
            <a:ext cx="122918" cy="1232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55EA9FC-DB89-7AF8-95BE-A6DF27FFBD6D}"/>
              </a:ext>
            </a:extLst>
          </p:cNvPr>
          <p:cNvSpPr/>
          <p:nvPr/>
        </p:nvSpPr>
        <p:spPr>
          <a:xfrm>
            <a:off x="8213159" y="1643856"/>
            <a:ext cx="122918" cy="1232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8503B5D-EA1B-3719-8DE1-374CE6DB3367}"/>
              </a:ext>
            </a:extLst>
          </p:cNvPr>
          <p:cNvSpPr/>
          <p:nvPr/>
        </p:nvSpPr>
        <p:spPr>
          <a:xfrm>
            <a:off x="7602870" y="1116997"/>
            <a:ext cx="122918" cy="1232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E76704EB-312D-515A-3559-4A4AD2167692}"/>
              </a:ext>
            </a:extLst>
          </p:cNvPr>
          <p:cNvSpPr/>
          <p:nvPr/>
        </p:nvSpPr>
        <p:spPr>
          <a:xfrm>
            <a:off x="7214648" y="1300029"/>
            <a:ext cx="324853" cy="26558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EA6B62-8D2D-4F7C-EA1F-46FA1FFC0666}"/>
              </a:ext>
            </a:extLst>
          </p:cNvPr>
          <p:cNvSpPr/>
          <p:nvPr/>
        </p:nvSpPr>
        <p:spPr>
          <a:xfrm>
            <a:off x="7577758" y="1481567"/>
            <a:ext cx="565484" cy="536733"/>
          </a:xfrm>
          <a:prstGeom prst="triangl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6A7D89-043E-F057-9487-1EBBDEDB2015}"/>
              </a:ext>
            </a:extLst>
          </p:cNvPr>
          <p:cNvSpPr/>
          <p:nvPr/>
        </p:nvSpPr>
        <p:spPr>
          <a:xfrm>
            <a:off x="9476122" y="912791"/>
            <a:ext cx="2355846" cy="16978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2AA4DC-526D-B420-2F54-567A1AA48ED6}"/>
                  </a:ext>
                </a:extLst>
              </p:cNvPr>
              <p:cNvSpPr txBox="1"/>
              <p:nvPr/>
            </p:nvSpPr>
            <p:spPr>
              <a:xfrm>
                <a:off x="9100203" y="1653358"/>
                <a:ext cx="2837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2AA4DC-526D-B420-2F54-567A1AA48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203" y="1653358"/>
                <a:ext cx="283732" cy="215444"/>
              </a:xfrm>
              <a:prstGeom prst="rect">
                <a:avLst/>
              </a:prstGeom>
              <a:blipFill>
                <a:blip r:embed="rId2"/>
                <a:stretch>
                  <a:fillRect l="-2174" r="-1304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E52C5E-3661-E4FD-BE6D-1DB716C47ECF}"/>
                  </a:ext>
                </a:extLst>
              </p:cNvPr>
              <p:cNvSpPr txBox="1"/>
              <p:nvPr/>
            </p:nvSpPr>
            <p:spPr>
              <a:xfrm>
                <a:off x="11920613" y="1653358"/>
                <a:ext cx="1490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E52C5E-3661-E4FD-BE6D-1DB716C47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0613" y="1653358"/>
                <a:ext cx="149080" cy="215444"/>
              </a:xfrm>
              <a:prstGeom prst="rect">
                <a:avLst/>
              </a:prstGeom>
              <a:blipFill>
                <a:blip r:embed="rId4"/>
                <a:stretch>
                  <a:fillRect l="-24000" r="-2000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F03A56B-2E85-83A5-8EC5-E779A107089C}"/>
                  </a:ext>
                </a:extLst>
              </p:cNvPr>
              <p:cNvSpPr txBox="1"/>
              <p:nvPr/>
            </p:nvSpPr>
            <p:spPr>
              <a:xfrm>
                <a:off x="10579505" y="585775"/>
                <a:ext cx="1490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F03A56B-2E85-83A5-8EC5-E779A1070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9505" y="585775"/>
                <a:ext cx="149080" cy="215444"/>
              </a:xfrm>
              <a:prstGeom prst="rect">
                <a:avLst/>
              </a:prstGeom>
              <a:blipFill>
                <a:blip r:embed="rId4"/>
                <a:stretch>
                  <a:fillRect l="-24000" r="-20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6F9AF36-1A69-9262-9DC3-84D0F0E5D92B}"/>
                  </a:ext>
                </a:extLst>
              </p:cNvPr>
              <p:cNvSpPr txBox="1"/>
              <p:nvPr/>
            </p:nvSpPr>
            <p:spPr>
              <a:xfrm>
                <a:off x="10500147" y="2696851"/>
                <a:ext cx="2837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6F9AF36-1A69-9262-9DC3-84D0F0E5D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147" y="2696851"/>
                <a:ext cx="283732" cy="215444"/>
              </a:xfrm>
              <a:prstGeom prst="rect">
                <a:avLst/>
              </a:prstGeom>
              <a:blipFill>
                <a:blip r:embed="rId2"/>
                <a:stretch>
                  <a:fillRect l="-2128" r="-1063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DE448B-9DE7-C56C-784A-49102F8F54F6}"/>
              </a:ext>
            </a:extLst>
          </p:cNvPr>
          <p:cNvCxnSpPr>
            <a:cxnSpLocks/>
            <a:stCxn id="39" idx="0"/>
            <a:endCxn id="39" idx="2"/>
          </p:cNvCxnSpPr>
          <p:nvPr/>
        </p:nvCxnSpPr>
        <p:spPr>
          <a:xfrm>
            <a:off x="10654045" y="912791"/>
            <a:ext cx="0" cy="16978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4FE251-874B-5CC3-CADE-CDE5F0AB7D3A}"/>
              </a:ext>
            </a:extLst>
          </p:cNvPr>
          <p:cNvCxnSpPr>
            <a:cxnSpLocks/>
            <a:stCxn id="39" idx="1"/>
            <a:endCxn id="39" idx="3"/>
          </p:cNvCxnSpPr>
          <p:nvPr/>
        </p:nvCxnSpPr>
        <p:spPr>
          <a:xfrm>
            <a:off x="9476122" y="1761721"/>
            <a:ext cx="23558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06A18C00-6665-6726-BF44-C9599616243E}"/>
              </a:ext>
            </a:extLst>
          </p:cNvPr>
          <p:cNvSpPr/>
          <p:nvPr/>
        </p:nvSpPr>
        <p:spPr>
          <a:xfrm>
            <a:off x="9414664" y="1705476"/>
            <a:ext cx="122918" cy="1232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0DD2A2B-00CA-CD1F-66B6-6719A8F75919}"/>
              </a:ext>
            </a:extLst>
          </p:cNvPr>
          <p:cNvSpPr/>
          <p:nvPr/>
        </p:nvSpPr>
        <p:spPr>
          <a:xfrm>
            <a:off x="10592586" y="2549030"/>
            <a:ext cx="122918" cy="1232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9671DA1-CF76-3602-BD0F-805E13697E5C}"/>
              </a:ext>
            </a:extLst>
          </p:cNvPr>
          <p:cNvSpPr/>
          <p:nvPr/>
        </p:nvSpPr>
        <p:spPr>
          <a:xfrm>
            <a:off x="11768063" y="1705476"/>
            <a:ext cx="122918" cy="1232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23A68E5-5F3B-F387-6EA5-8A57FF4F64EA}"/>
              </a:ext>
            </a:extLst>
          </p:cNvPr>
          <p:cNvSpPr/>
          <p:nvPr/>
        </p:nvSpPr>
        <p:spPr>
          <a:xfrm>
            <a:off x="10592586" y="834626"/>
            <a:ext cx="122918" cy="1232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E8F40215-2982-1AD3-C60F-2A3DE03C342A}"/>
              </a:ext>
            </a:extLst>
          </p:cNvPr>
          <p:cNvSpPr/>
          <p:nvPr/>
        </p:nvSpPr>
        <p:spPr>
          <a:xfrm>
            <a:off x="9755009" y="1090986"/>
            <a:ext cx="669189" cy="439813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33DFCFE3-B543-2E96-4273-02F6F238AFB7}"/>
              </a:ext>
            </a:extLst>
          </p:cNvPr>
          <p:cNvSpPr/>
          <p:nvPr/>
        </p:nvSpPr>
        <p:spPr>
          <a:xfrm>
            <a:off x="10503807" y="1317191"/>
            <a:ext cx="1049275" cy="1027215"/>
          </a:xfrm>
          <a:prstGeom prst="triangl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8BCAD34-4C70-0336-5DBB-BA61B82D55F0}"/>
              </a:ext>
            </a:extLst>
          </p:cNvPr>
          <p:cNvSpPr/>
          <p:nvPr/>
        </p:nvSpPr>
        <p:spPr>
          <a:xfrm>
            <a:off x="9868156" y="1116997"/>
            <a:ext cx="1442229" cy="10272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374A164F-EA97-698D-A792-7C459A0503DF}"/>
              </a:ext>
            </a:extLst>
          </p:cNvPr>
          <p:cNvSpPr/>
          <p:nvPr/>
        </p:nvSpPr>
        <p:spPr>
          <a:xfrm rot="16200000">
            <a:off x="10546322" y="1798843"/>
            <a:ext cx="215444" cy="2355848"/>
          </a:xfrm>
          <a:prstGeom prst="leftBrace">
            <a:avLst>
              <a:gd name="adj1" fmla="val 8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1C65590-52FD-092D-6CF7-AD7F04118C11}"/>
              </a:ext>
            </a:extLst>
          </p:cNvPr>
          <p:cNvSpPr/>
          <p:nvPr/>
        </p:nvSpPr>
        <p:spPr>
          <a:xfrm>
            <a:off x="9693957" y="1116997"/>
            <a:ext cx="155988" cy="102721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E30578D-0337-29A0-7EA0-21A464D7ADD1}"/>
              </a:ext>
            </a:extLst>
          </p:cNvPr>
          <p:cNvSpPr/>
          <p:nvPr/>
        </p:nvSpPr>
        <p:spPr>
          <a:xfrm rot="16200000">
            <a:off x="10212862" y="522969"/>
            <a:ext cx="133121" cy="102721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2F5C905-8408-E2B4-01C0-08CE5D129E47}"/>
              </a:ext>
            </a:extLst>
          </p:cNvPr>
          <p:cNvSpPr/>
          <p:nvPr/>
        </p:nvSpPr>
        <p:spPr>
          <a:xfrm rot="16200000">
            <a:off x="10862154" y="1639608"/>
            <a:ext cx="243632" cy="127868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972FF75-7AE8-9D8C-0ECF-C1E9CD479FB5}"/>
              </a:ext>
            </a:extLst>
          </p:cNvPr>
          <p:cNvSpPr/>
          <p:nvPr/>
        </p:nvSpPr>
        <p:spPr>
          <a:xfrm>
            <a:off x="11328012" y="1828716"/>
            <a:ext cx="194530" cy="45447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9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  <p:bldP spid="10" grpId="0" animBg="1"/>
      <p:bldP spid="17" grpId="0"/>
      <p:bldP spid="18" grpId="0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9" grpId="0" animBg="1"/>
      <p:bldP spid="40" grpId="0"/>
      <p:bldP spid="41" grpId="0"/>
      <p:bldP spid="42" grpId="0"/>
      <p:bldP spid="43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19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69A8-5698-2F81-8D44-A8E4601E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Дескрипторна купа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C7FBF-717D-1093-0B57-75AEC2148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8673791" cy="4663440"/>
          </a:xfrm>
        </p:spPr>
        <p:txBody>
          <a:bodyPr>
            <a:normAutofit/>
          </a:bodyPr>
          <a:lstStyle/>
          <a:p>
            <a:r>
              <a:rPr lang="en-US" dirty="0"/>
              <a:t>DX12 </a:t>
            </a:r>
            <a:r>
              <a:rPr lang="uk-UA" dirty="0"/>
              <a:t>розділює консепцію дескриптора на дві частини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D3D12_CPU_DESCRIPTOR_HANDLE</a:t>
            </a:r>
          </a:p>
          <a:p>
            <a:pPr lvl="1"/>
            <a:r>
              <a:rPr lang="en-US" dirty="0"/>
              <a:t>D3D12_GPU_DESCRIPTOR_HANDLE</a:t>
            </a:r>
            <a:endParaRPr lang="uk-UA" dirty="0"/>
          </a:p>
          <a:p>
            <a:r>
              <a:rPr lang="en-US" b="1" dirty="0"/>
              <a:t>D3D12_CPU_DESCRIPTOR_HANDLE </a:t>
            </a:r>
            <a:r>
              <a:rPr lang="uk-UA" dirty="0"/>
              <a:t>– це вказівник до дескриптора,</a:t>
            </a:r>
            <a:r>
              <a:rPr lang="en-US" dirty="0"/>
              <a:t> </a:t>
            </a:r>
            <a:r>
              <a:rPr lang="uk-UA" dirty="0"/>
              <a:t>якого аплікація і драйвер можуть завантажувати</a:t>
            </a:r>
            <a:r>
              <a:rPr lang="en-US" dirty="0"/>
              <a:t>/</a:t>
            </a:r>
            <a:r>
              <a:rPr lang="uk-UA" dirty="0"/>
              <a:t>змінювати</a:t>
            </a:r>
          </a:p>
          <a:p>
            <a:r>
              <a:rPr lang="en-US" b="1" dirty="0"/>
              <a:t>D3D12_GPU_DESCRIPTOR_HANDLE</a:t>
            </a:r>
            <a:r>
              <a:rPr lang="uk-UA" b="1" dirty="0"/>
              <a:t> </a:t>
            </a:r>
            <a:r>
              <a:rPr lang="uk-UA" dirty="0"/>
              <a:t>– це вказівник до дескриптора, якого шейдер може завантажувати</a:t>
            </a:r>
          </a:p>
          <a:p>
            <a:pPr lvl="1"/>
            <a:r>
              <a:rPr lang="uk-UA" dirty="0"/>
              <a:t>Аплікація не має прямий доступ до тих дескрипторів</a:t>
            </a:r>
          </a:p>
          <a:p>
            <a:pPr lvl="1"/>
            <a:r>
              <a:rPr lang="uk-UA" dirty="0"/>
              <a:t>Текстури </a:t>
            </a:r>
            <a:r>
              <a:rPr lang="en-US" dirty="0" err="1"/>
              <a:t>Sponza</a:t>
            </a:r>
            <a:r>
              <a:rPr lang="en-US" dirty="0"/>
              <a:t> </a:t>
            </a:r>
            <a:r>
              <a:rPr lang="uk-UA" dirty="0"/>
              <a:t>мусять бути </a:t>
            </a:r>
            <a:r>
              <a:rPr lang="en-US" dirty="0"/>
              <a:t>GPU </a:t>
            </a:r>
            <a:r>
              <a:rPr lang="uk-UA" dirty="0"/>
              <a:t>дескриптори</a:t>
            </a:r>
          </a:p>
          <a:p>
            <a:r>
              <a:rPr lang="uk-UA" dirty="0"/>
              <a:t>Якщо аплікація не має прямий доступ до </a:t>
            </a:r>
            <a:r>
              <a:rPr lang="en-US" dirty="0"/>
              <a:t>GPU </a:t>
            </a:r>
            <a:r>
              <a:rPr lang="uk-UA" dirty="0"/>
              <a:t>дескриптори, як маємо їх творити та ініціювати</a:t>
            </a:r>
            <a:r>
              <a:rPr lang="en-US" dirty="0"/>
              <a:t>?</a:t>
            </a:r>
            <a:endParaRPr lang="uk-UA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6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1AA03-189A-335D-AF27-CAAB6659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Дескрипторна купа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7F858-F9BD-E079-7723-A7EBEE384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3619665" cy="4351337"/>
          </a:xfrm>
        </p:spPr>
        <p:txBody>
          <a:bodyPr/>
          <a:lstStyle/>
          <a:p>
            <a:r>
              <a:rPr lang="uk-UA" dirty="0"/>
              <a:t>Коли ми творимо дескриптори, ми спочатку виділяємо дескриптора від купи, та тоді викликаємо функцію для ініціалізації</a:t>
            </a:r>
          </a:p>
          <a:p>
            <a:pPr lvl="1"/>
            <a:r>
              <a:rPr lang="uk-UA" dirty="0"/>
              <a:t>Ці функції приймають </a:t>
            </a:r>
            <a:r>
              <a:rPr lang="en-US" dirty="0"/>
              <a:t>D3D12_CPU_DESCRIPTOR_HANDLE</a:t>
            </a:r>
          </a:p>
          <a:p>
            <a:r>
              <a:rPr lang="uk-UA" dirty="0"/>
              <a:t>Існують подібні функції для ініціювання </a:t>
            </a:r>
            <a:r>
              <a:rPr lang="en-US" dirty="0"/>
              <a:t>CBV/SRV </a:t>
            </a:r>
            <a:r>
              <a:rPr lang="uk-UA" dirty="0"/>
              <a:t>дескрипторів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7C96BF-AB87-D381-B786-85B92F36125D}"/>
              </a:ext>
            </a:extLst>
          </p:cNvPr>
          <p:cNvSpPr/>
          <p:nvPr/>
        </p:nvSpPr>
        <p:spPr>
          <a:xfrm>
            <a:off x="7998997" y="826973"/>
            <a:ext cx="3358813" cy="2391476"/>
          </a:xfrm>
          <a:prstGeom prst="rect">
            <a:avLst/>
          </a:prstGeom>
          <a:solidFill>
            <a:srgbClr val="FFC9C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6E316-D956-E748-F657-09A7E655B241}"/>
              </a:ext>
            </a:extLst>
          </p:cNvPr>
          <p:cNvSpPr txBox="1"/>
          <p:nvPr/>
        </p:nvSpPr>
        <p:spPr>
          <a:xfrm>
            <a:off x="8425328" y="1477516"/>
            <a:ext cx="2514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CPU </a:t>
            </a:r>
            <a:r>
              <a:rPr lang="uk-UA" dirty="0">
                <a:latin typeface="YouTube Sans"/>
              </a:rPr>
              <a:t>дескриптори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4B9BC-F470-C44A-1741-47FC42956434}"/>
              </a:ext>
            </a:extLst>
          </p:cNvPr>
          <p:cNvSpPr txBox="1"/>
          <p:nvPr/>
        </p:nvSpPr>
        <p:spPr>
          <a:xfrm>
            <a:off x="7998996" y="840269"/>
            <a:ext cx="33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dirty="0">
                <a:latin typeface="YouTube Sans"/>
              </a:rPr>
              <a:t>Дескрипторна купа</a:t>
            </a:r>
            <a:endParaRPr lang="en-US" sz="2800" dirty="0">
              <a:latin typeface="YouTub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01764F-BBCA-9CE2-7C31-90E683DD1996}"/>
              </a:ext>
            </a:extLst>
          </p:cNvPr>
          <p:cNvSpPr txBox="1"/>
          <p:nvPr/>
        </p:nvSpPr>
        <p:spPr>
          <a:xfrm>
            <a:off x="8425335" y="1841823"/>
            <a:ext cx="251738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YouTube Sans"/>
              </a:rPr>
              <a:t>D3D12 CPU DESCRIPTOR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EFBF57-6697-28DF-4F1A-52C6F6EDBBB1}"/>
              </a:ext>
            </a:extLst>
          </p:cNvPr>
          <p:cNvSpPr txBox="1"/>
          <p:nvPr/>
        </p:nvSpPr>
        <p:spPr>
          <a:xfrm>
            <a:off x="8425335" y="2114687"/>
            <a:ext cx="251739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YouTube Sans"/>
              </a:rPr>
              <a:t>D3D12 CPU DESCRIPTOR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66E70E-5D2D-C675-0E4D-E8DE2DABE31E}"/>
              </a:ext>
            </a:extLst>
          </p:cNvPr>
          <p:cNvSpPr txBox="1"/>
          <p:nvPr/>
        </p:nvSpPr>
        <p:spPr>
          <a:xfrm>
            <a:off x="8425335" y="2392384"/>
            <a:ext cx="251738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YouTube Sans"/>
              </a:rPr>
              <a:t>D3D12 CPU DESCRIPTOR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D81494-D59B-5788-0450-27FC650BDCD6}"/>
              </a:ext>
            </a:extLst>
          </p:cNvPr>
          <p:cNvSpPr txBox="1"/>
          <p:nvPr/>
        </p:nvSpPr>
        <p:spPr>
          <a:xfrm>
            <a:off x="8425335" y="2671264"/>
            <a:ext cx="251443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YouTube Sans"/>
              </a:rPr>
              <a:t>D3D12 CPU DESCRIPTOR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00ECD3-B1AD-2D6B-7656-65001519E4A2}"/>
              </a:ext>
            </a:extLst>
          </p:cNvPr>
          <p:cNvSpPr/>
          <p:nvPr/>
        </p:nvSpPr>
        <p:spPr>
          <a:xfrm>
            <a:off x="8425336" y="1841824"/>
            <a:ext cx="2514431" cy="1106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809DB6-C36A-BB46-065B-777F9D087014}"/>
              </a:ext>
            </a:extLst>
          </p:cNvPr>
          <p:cNvSpPr txBox="1"/>
          <p:nvPr/>
        </p:nvSpPr>
        <p:spPr>
          <a:xfrm>
            <a:off x="5135091" y="2448953"/>
            <a:ext cx="22152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YouTube Sans"/>
              </a:rPr>
              <a:t>CreateRenderTargetView</a:t>
            </a:r>
            <a:endParaRPr lang="en-US" sz="1400" dirty="0">
              <a:latin typeface="YouTube San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07684C-A3C8-73A4-75DC-CEB380E05DA4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7550161" y="1890439"/>
            <a:ext cx="841431" cy="90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08951D-FDC5-DF5D-C63D-F774B7F8D31D}"/>
              </a:ext>
            </a:extLst>
          </p:cNvPr>
          <p:cNvCxnSpPr>
            <a:cxnSpLocks/>
            <a:stCxn id="6" idx="2"/>
            <a:endCxn id="30" idx="0"/>
          </p:cNvCxnSpPr>
          <p:nvPr/>
        </p:nvCxnSpPr>
        <p:spPr>
          <a:xfrm flipH="1">
            <a:off x="6242697" y="2028938"/>
            <a:ext cx="1714" cy="4200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A7EFB5B-61C8-0A31-5F89-13CF11992341}"/>
              </a:ext>
            </a:extLst>
          </p:cNvPr>
          <p:cNvSpPr/>
          <p:nvPr/>
        </p:nvSpPr>
        <p:spPr>
          <a:xfrm>
            <a:off x="8415697" y="1839942"/>
            <a:ext cx="2514431" cy="274807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746E33-07D0-C985-7F4B-3571DD332DDE}"/>
              </a:ext>
            </a:extLst>
          </p:cNvPr>
          <p:cNvSpPr txBox="1"/>
          <p:nvPr/>
        </p:nvSpPr>
        <p:spPr>
          <a:xfrm>
            <a:off x="11415575" y="1692888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ouTube Sans"/>
              </a:rPr>
              <a:t>Used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664577F-E735-10FB-397C-106DF16EFC97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10942480" y="1843129"/>
            <a:ext cx="473095" cy="36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4666CE1-9017-AE7F-9224-3CA013B55EBD}"/>
              </a:ext>
            </a:extLst>
          </p:cNvPr>
          <p:cNvSpPr txBox="1"/>
          <p:nvPr/>
        </p:nvSpPr>
        <p:spPr>
          <a:xfrm>
            <a:off x="11415575" y="1965631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ouTube Sans"/>
              </a:rPr>
              <a:t>Used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34B481D-62EF-93CE-C615-888E2E87FB6B}"/>
              </a:ext>
            </a:extLst>
          </p:cNvPr>
          <p:cNvCxnSpPr>
            <a:cxnSpLocks/>
            <a:stCxn id="57" idx="1"/>
          </p:cNvCxnSpPr>
          <p:nvPr/>
        </p:nvCxnSpPr>
        <p:spPr>
          <a:xfrm flipH="1" flipV="1">
            <a:off x="10942480" y="2115872"/>
            <a:ext cx="473095" cy="36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C4456-2612-6EE3-3394-0E4B492A71BB}"/>
              </a:ext>
            </a:extLst>
          </p:cNvPr>
          <p:cNvSpPr txBox="1"/>
          <p:nvPr/>
        </p:nvSpPr>
        <p:spPr>
          <a:xfrm>
            <a:off x="4938661" y="1751939"/>
            <a:ext cx="261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YouTube Sans"/>
              </a:rPr>
              <a:t>D3D12_CPU_DESCRIPTOR_HANDLE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0A15E9-BBE3-F08A-BE89-FC2ADA7011D4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7350302" y="2022711"/>
            <a:ext cx="1072076" cy="580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75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6" grpId="0" animBg="1"/>
      <p:bldP spid="48" grpId="0"/>
      <p:bldP spid="57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1AA03-189A-335D-AF27-CAAB6659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Дескрипторна купа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7F858-F9BD-E079-7723-A7EBEE384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827486" cy="4351337"/>
          </a:xfrm>
        </p:spPr>
        <p:txBody>
          <a:bodyPr/>
          <a:lstStyle/>
          <a:p>
            <a:r>
              <a:rPr lang="uk-UA" dirty="0"/>
              <a:t>Якщо ми створимо купу з позначкою </a:t>
            </a:r>
            <a:r>
              <a:rPr lang="en-US" dirty="0"/>
              <a:t>SHADER_VISIBLE, </a:t>
            </a:r>
            <a:r>
              <a:rPr lang="uk-UA" dirty="0"/>
              <a:t>то внутрішньо у купі буде масив для </a:t>
            </a:r>
            <a:r>
              <a:rPr lang="en-US" dirty="0"/>
              <a:t>GPU </a:t>
            </a:r>
            <a:r>
              <a:rPr lang="uk-UA" dirty="0"/>
              <a:t>дескрипторів</a:t>
            </a:r>
          </a:p>
          <a:p>
            <a:pPr lvl="1"/>
            <a:r>
              <a:rPr lang="uk-UA" dirty="0"/>
              <a:t>Цей масив видимий для </a:t>
            </a:r>
            <a:r>
              <a:rPr lang="en-US" dirty="0"/>
              <a:t>GPU</a:t>
            </a:r>
            <a:endParaRPr lang="uk-UA" dirty="0"/>
          </a:p>
          <a:p>
            <a:r>
              <a:rPr lang="uk-UA" dirty="0"/>
              <a:t>Кожен дескриптор має </a:t>
            </a:r>
            <a:r>
              <a:rPr lang="en-US" dirty="0"/>
              <a:t>CPU </a:t>
            </a:r>
            <a:r>
              <a:rPr lang="uk-UA" dirty="0"/>
              <a:t>та </a:t>
            </a:r>
            <a:r>
              <a:rPr lang="en-US" dirty="0"/>
              <a:t>GPU </a:t>
            </a:r>
            <a:r>
              <a:rPr lang="uk-UA" dirty="0"/>
              <a:t>версію, отже значення </a:t>
            </a:r>
            <a:r>
              <a:rPr lang="en-US" dirty="0"/>
              <a:t>Used </a:t>
            </a:r>
            <a:r>
              <a:rPr lang="uk-UA" dirty="0"/>
              <a:t>вказує вживану кількість обидвох масивів</a:t>
            </a:r>
          </a:p>
          <a:p>
            <a:r>
              <a:rPr lang="uk-UA" dirty="0"/>
              <a:t>Коли ми викликаємо функції для ініціалізації дескриптора, вона паралельно буде ініціялізувати </a:t>
            </a:r>
            <a:r>
              <a:rPr lang="en-US" dirty="0"/>
              <a:t>GPU </a:t>
            </a:r>
            <a:r>
              <a:rPr lang="uk-UA" dirty="0"/>
              <a:t>дескриптора</a:t>
            </a:r>
          </a:p>
          <a:p>
            <a:pPr lvl="1"/>
            <a:r>
              <a:rPr lang="uk-UA" dirty="0"/>
              <a:t>Ця ініціалізація відбувається</a:t>
            </a:r>
            <a:r>
              <a:rPr lang="en-US" dirty="0"/>
              <a:t> </a:t>
            </a:r>
            <a:r>
              <a:rPr lang="uk-UA" dirty="0"/>
              <a:t>відразу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7C96BF-AB87-D381-B786-85B92F36125D}"/>
              </a:ext>
            </a:extLst>
          </p:cNvPr>
          <p:cNvSpPr/>
          <p:nvPr/>
        </p:nvSpPr>
        <p:spPr>
          <a:xfrm>
            <a:off x="6133764" y="808925"/>
            <a:ext cx="4691547" cy="2391476"/>
          </a:xfrm>
          <a:prstGeom prst="rect">
            <a:avLst/>
          </a:prstGeom>
          <a:solidFill>
            <a:srgbClr val="FFC9C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6E316-D956-E748-F657-09A7E655B241}"/>
              </a:ext>
            </a:extLst>
          </p:cNvPr>
          <p:cNvSpPr txBox="1"/>
          <p:nvPr/>
        </p:nvSpPr>
        <p:spPr>
          <a:xfrm>
            <a:off x="6358748" y="1459468"/>
            <a:ext cx="1831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ouTube Sans"/>
              </a:rPr>
              <a:t>CPU </a:t>
            </a:r>
            <a:r>
              <a:rPr lang="uk-UA" sz="1600" dirty="0">
                <a:latin typeface="YouTube Sans"/>
              </a:rPr>
              <a:t>дескриптори</a:t>
            </a:r>
            <a:endParaRPr lang="en-US" sz="1600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4B9BC-F470-C44A-1741-47FC42956434}"/>
              </a:ext>
            </a:extLst>
          </p:cNvPr>
          <p:cNvSpPr txBox="1"/>
          <p:nvPr/>
        </p:nvSpPr>
        <p:spPr>
          <a:xfrm>
            <a:off x="5853362" y="822221"/>
            <a:ext cx="5642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dirty="0">
                <a:latin typeface="YouTube Sans"/>
              </a:rPr>
              <a:t>Дескрипторна купа</a:t>
            </a:r>
            <a:endParaRPr lang="en-US" sz="2800" dirty="0">
              <a:latin typeface="YouTub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01764F-BBCA-9CE2-7C31-90E683DD1996}"/>
              </a:ext>
            </a:extLst>
          </p:cNvPr>
          <p:cNvSpPr txBox="1"/>
          <p:nvPr/>
        </p:nvSpPr>
        <p:spPr>
          <a:xfrm>
            <a:off x="6375180" y="1823775"/>
            <a:ext cx="181527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YouTube Sans"/>
              </a:rPr>
              <a:t>D3D12 CPU Descriptor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EFBF57-6697-28DF-4F1A-52C6F6EDBBB1}"/>
              </a:ext>
            </a:extLst>
          </p:cNvPr>
          <p:cNvSpPr txBox="1"/>
          <p:nvPr/>
        </p:nvSpPr>
        <p:spPr>
          <a:xfrm>
            <a:off x="6375179" y="2096639"/>
            <a:ext cx="181527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YouTube Sans"/>
              </a:rPr>
              <a:t>D3D12 CPU Descriptor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66E70E-5D2D-C675-0E4D-E8DE2DABE31E}"/>
              </a:ext>
            </a:extLst>
          </p:cNvPr>
          <p:cNvSpPr txBox="1"/>
          <p:nvPr/>
        </p:nvSpPr>
        <p:spPr>
          <a:xfrm>
            <a:off x="6375180" y="2374336"/>
            <a:ext cx="181527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YouTube Sans"/>
              </a:rPr>
              <a:t>D3D12 CPU Descriptor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D81494-D59B-5788-0450-27FC650BDCD6}"/>
              </a:ext>
            </a:extLst>
          </p:cNvPr>
          <p:cNvSpPr txBox="1"/>
          <p:nvPr/>
        </p:nvSpPr>
        <p:spPr>
          <a:xfrm>
            <a:off x="6375179" y="2653216"/>
            <a:ext cx="181314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YouTube Sans"/>
              </a:rPr>
              <a:t>D3D12 CPU Descriptor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00ECD3-B1AD-2D6B-7656-65001519E4A2}"/>
              </a:ext>
            </a:extLst>
          </p:cNvPr>
          <p:cNvSpPr/>
          <p:nvPr/>
        </p:nvSpPr>
        <p:spPr>
          <a:xfrm>
            <a:off x="6375181" y="1823776"/>
            <a:ext cx="1818234" cy="1106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28E64-7929-EDFE-C971-AFE692075060}"/>
              </a:ext>
            </a:extLst>
          </p:cNvPr>
          <p:cNvSpPr txBox="1"/>
          <p:nvPr/>
        </p:nvSpPr>
        <p:spPr>
          <a:xfrm>
            <a:off x="8805688" y="1459468"/>
            <a:ext cx="1831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ouTube Sans"/>
              </a:rPr>
              <a:t>GPU </a:t>
            </a:r>
            <a:r>
              <a:rPr lang="uk-UA" sz="1600" dirty="0">
                <a:latin typeface="YouTube Sans"/>
              </a:rPr>
              <a:t>дескриптори</a:t>
            </a:r>
            <a:endParaRPr lang="en-US" sz="1600" dirty="0">
              <a:latin typeface="YouTub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C778C-3E07-DE69-2D0F-84AF1696B026}"/>
              </a:ext>
            </a:extLst>
          </p:cNvPr>
          <p:cNvSpPr txBox="1"/>
          <p:nvPr/>
        </p:nvSpPr>
        <p:spPr>
          <a:xfrm>
            <a:off x="8805696" y="1823775"/>
            <a:ext cx="181527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YouTube Sans"/>
              </a:rPr>
              <a:t>D3D12 GPU Descriptor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B8B2F4-B074-4A72-0508-2BC60F93A433}"/>
              </a:ext>
            </a:extLst>
          </p:cNvPr>
          <p:cNvSpPr txBox="1"/>
          <p:nvPr/>
        </p:nvSpPr>
        <p:spPr>
          <a:xfrm>
            <a:off x="8805695" y="2096639"/>
            <a:ext cx="181527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YouTube Sans"/>
              </a:rPr>
              <a:t>D3D12 GPU Descriptor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5BE94-334B-AB60-5F68-822E97F3DD47}"/>
              </a:ext>
            </a:extLst>
          </p:cNvPr>
          <p:cNvSpPr txBox="1"/>
          <p:nvPr/>
        </p:nvSpPr>
        <p:spPr>
          <a:xfrm>
            <a:off x="8805696" y="2374336"/>
            <a:ext cx="181527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YouTube Sans"/>
              </a:rPr>
              <a:t>D3D12 GPU Descriptor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0EA276-B79A-6F84-EF7D-DC712382D77D}"/>
              </a:ext>
            </a:extLst>
          </p:cNvPr>
          <p:cNvSpPr txBox="1"/>
          <p:nvPr/>
        </p:nvSpPr>
        <p:spPr>
          <a:xfrm>
            <a:off x="8805695" y="2653216"/>
            <a:ext cx="181314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YouTube Sans"/>
              </a:rPr>
              <a:t>D3D12 GPU Descriptor 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169712-06F0-28DD-BEE0-96430A77BDA3}"/>
              </a:ext>
            </a:extLst>
          </p:cNvPr>
          <p:cNvSpPr/>
          <p:nvPr/>
        </p:nvSpPr>
        <p:spPr>
          <a:xfrm>
            <a:off x="8805697" y="1823777"/>
            <a:ext cx="1817285" cy="11064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C64FC1-69D8-0D27-3608-CE90DEF2D1AC}"/>
              </a:ext>
            </a:extLst>
          </p:cNvPr>
          <p:cNvSpPr txBox="1"/>
          <p:nvPr/>
        </p:nvSpPr>
        <p:spPr>
          <a:xfrm>
            <a:off x="8895498" y="4099898"/>
            <a:ext cx="22152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YouTube Sans"/>
              </a:rPr>
              <a:t>CreateShaderResourceView</a:t>
            </a:r>
            <a:endParaRPr lang="en-US" sz="1400" dirty="0">
              <a:latin typeface="YouTube Sans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11DE7F-20A4-1404-D730-5B1B59B9B50C}"/>
              </a:ext>
            </a:extLst>
          </p:cNvPr>
          <p:cNvCxnSpPr>
            <a:cxnSpLocks/>
          </p:cNvCxnSpPr>
          <p:nvPr/>
        </p:nvCxnSpPr>
        <p:spPr>
          <a:xfrm>
            <a:off x="5930236" y="2005001"/>
            <a:ext cx="4285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A7BBE20-644B-220B-227E-CF3B890C4AED}"/>
              </a:ext>
            </a:extLst>
          </p:cNvPr>
          <p:cNvCxnSpPr>
            <a:cxnSpLocks/>
          </p:cNvCxnSpPr>
          <p:nvPr/>
        </p:nvCxnSpPr>
        <p:spPr>
          <a:xfrm>
            <a:off x="5930236" y="2005001"/>
            <a:ext cx="1400" cy="1861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C9A094-9718-EF30-2972-5C87CC1CA3C3}"/>
              </a:ext>
            </a:extLst>
          </p:cNvPr>
          <p:cNvCxnSpPr>
            <a:cxnSpLocks/>
          </p:cNvCxnSpPr>
          <p:nvPr/>
        </p:nvCxnSpPr>
        <p:spPr>
          <a:xfrm flipH="1">
            <a:off x="5930236" y="3866063"/>
            <a:ext cx="40691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52FE95F-DF9C-B9A8-D64E-8A2C3D632B5D}"/>
              </a:ext>
            </a:extLst>
          </p:cNvPr>
          <p:cNvCxnSpPr>
            <a:cxnSpLocks/>
          </p:cNvCxnSpPr>
          <p:nvPr/>
        </p:nvCxnSpPr>
        <p:spPr>
          <a:xfrm flipH="1">
            <a:off x="5600704" y="1898864"/>
            <a:ext cx="7580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58C03D5-0BC1-4F1E-4D2D-089630CC2530}"/>
              </a:ext>
            </a:extLst>
          </p:cNvPr>
          <p:cNvCxnSpPr>
            <a:cxnSpLocks/>
          </p:cNvCxnSpPr>
          <p:nvPr/>
        </p:nvCxnSpPr>
        <p:spPr>
          <a:xfrm>
            <a:off x="5602706" y="1890083"/>
            <a:ext cx="0" cy="23668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F2EE206-7F23-43CA-6CCA-9FC6F57615B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600704" y="4256901"/>
            <a:ext cx="27227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E5EBB3A-73C8-D3CC-E8A4-2AC33F2F8D40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8190456" y="1962275"/>
            <a:ext cx="6152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132F958-D8AA-5154-8134-C0C7DBBD6E94}"/>
              </a:ext>
            </a:extLst>
          </p:cNvPr>
          <p:cNvSpPr/>
          <p:nvPr/>
        </p:nvSpPr>
        <p:spPr>
          <a:xfrm>
            <a:off x="6362890" y="1817759"/>
            <a:ext cx="1813145" cy="288616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86B0EFF-6B17-4554-CA39-7F46AE7FFA08}"/>
              </a:ext>
            </a:extLst>
          </p:cNvPr>
          <p:cNvSpPr/>
          <p:nvPr/>
        </p:nvSpPr>
        <p:spPr>
          <a:xfrm>
            <a:off x="8805688" y="1818751"/>
            <a:ext cx="1813145" cy="290775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4BD12B5-4F5A-6C00-3A05-2BCDBEB249A2}"/>
              </a:ext>
            </a:extLst>
          </p:cNvPr>
          <p:cNvSpPr txBox="1"/>
          <p:nvPr/>
        </p:nvSpPr>
        <p:spPr>
          <a:xfrm>
            <a:off x="10940328" y="1667763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ouTube Sans"/>
              </a:rPr>
              <a:t>Used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6F96844-F618-CFCF-93FB-A331AA576BB3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10641695" y="1821652"/>
            <a:ext cx="2986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680D9EC-50B7-A416-FB33-9AA5FEA04044}"/>
              </a:ext>
            </a:extLst>
          </p:cNvPr>
          <p:cNvSpPr txBox="1"/>
          <p:nvPr/>
        </p:nvSpPr>
        <p:spPr>
          <a:xfrm>
            <a:off x="10940328" y="1953377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ouTube Sans"/>
              </a:rPr>
              <a:t>Used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622F9E2-AAFA-F87C-D4B8-4511AE68E901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10641695" y="2107266"/>
            <a:ext cx="2986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3647E7D-24C2-0126-B515-3057986C9356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11226078" y="1459468"/>
            <a:ext cx="0" cy="208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AD0246E-6E4D-E396-91D0-742D24938A46}"/>
              </a:ext>
            </a:extLst>
          </p:cNvPr>
          <p:cNvCxnSpPr>
            <a:cxnSpLocks/>
          </p:cNvCxnSpPr>
          <p:nvPr/>
        </p:nvCxnSpPr>
        <p:spPr>
          <a:xfrm>
            <a:off x="8184637" y="1459468"/>
            <a:ext cx="30414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397948C-80B4-2B30-4AD1-D49F1C1F0CC2}"/>
              </a:ext>
            </a:extLst>
          </p:cNvPr>
          <p:cNvCxnSpPr/>
          <p:nvPr/>
        </p:nvCxnSpPr>
        <p:spPr>
          <a:xfrm>
            <a:off x="8184637" y="1459468"/>
            <a:ext cx="0" cy="362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31F76D-E627-9FED-37E7-B297CECD92C6}"/>
              </a:ext>
            </a:extLst>
          </p:cNvPr>
          <p:cNvSpPr txBox="1"/>
          <p:nvPr/>
        </p:nvSpPr>
        <p:spPr>
          <a:xfrm>
            <a:off x="5872974" y="4118401"/>
            <a:ext cx="2416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YouTube Sans"/>
              </a:rPr>
              <a:t>D3D12_CPU_DESCRIPTOR_HANDLE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81EA1D0-7115-B51F-B58C-F73846020A8E}"/>
              </a:ext>
            </a:extLst>
          </p:cNvPr>
          <p:cNvCxnSpPr>
            <a:stCxn id="8" idx="3"/>
            <a:endCxn id="20" idx="1"/>
          </p:cNvCxnSpPr>
          <p:nvPr/>
        </p:nvCxnSpPr>
        <p:spPr>
          <a:xfrm flipV="1">
            <a:off x="8289000" y="4253787"/>
            <a:ext cx="606498" cy="31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FB48CAE-2064-BB70-B435-583D4F2D2E00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9999406" y="3866063"/>
            <a:ext cx="3698" cy="2338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0" grpId="0" animBg="1"/>
      <p:bldP spid="52" grpId="0" animBg="1"/>
      <p:bldP spid="63" grpId="0"/>
      <p:bldP spid="63" grpId="1"/>
      <p:bldP spid="71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1AA03-189A-335D-AF27-CAAB6659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Дескрипторна купа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7F858-F9BD-E079-7723-A7EBEE384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794430" cy="4598314"/>
          </a:xfrm>
        </p:spPr>
        <p:txBody>
          <a:bodyPr>
            <a:normAutofit/>
          </a:bodyPr>
          <a:lstStyle/>
          <a:p>
            <a:r>
              <a:rPr lang="uk-UA" dirty="0"/>
              <a:t>Ми тоді зможемо отримати </a:t>
            </a:r>
            <a:r>
              <a:rPr lang="en-US" dirty="0"/>
              <a:t>GPU </a:t>
            </a:r>
            <a:r>
              <a:rPr lang="uk-UA" dirty="0"/>
              <a:t>дескриптори використовуючи подібні функції як для </a:t>
            </a:r>
            <a:r>
              <a:rPr lang="en-US" dirty="0"/>
              <a:t>CPU </a:t>
            </a:r>
            <a:r>
              <a:rPr lang="uk-UA" dirty="0"/>
              <a:t>дескриптори</a:t>
            </a:r>
          </a:p>
          <a:p>
            <a:r>
              <a:rPr lang="uk-UA" dirty="0"/>
              <a:t>Отже, маємо можливість передавати </a:t>
            </a:r>
            <a:r>
              <a:rPr lang="en-US" dirty="0"/>
              <a:t>GPU </a:t>
            </a:r>
            <a:r>
              <a:rPr lang="uk-UA" dirty="0"/>
              <a:t>дескриптори до функції </a:t>
            </a:r>
            <a:r>
              <a:rPr lang="en-US" dirty="0"/>
              <a:t>DX12!</a:t>
            </a:r>
            <a:endParaRPr lang="uk-UA" dirty="0"/>
          </a:p>
          <a:p>
            <a:r>
              <a:rPr lang="uk-UA" dirty="0"/>
              <a:t>Треба вважати, щоби не присвоювати нові значення для </a:t>
            </a:r>
            <a:r>
              <a:rPr lang="en-US" dirty="0"/>
              <a:t>GPU </a:t>
            </a:r>
            <a:r>
              <a:rPr lang="uk-UA" dirty="0"/>
              <a:t>дескриптори, під час їхнього використання у </a:t>
            </a:r>
            <a:r>
              <a:rPr lang="en-US" dirty="0"/>
              <a:t>GPU</a:t>
            </a:r>
          </a:p>
          <a:p>
            <a:pPr lvl="1"/>
            <a:r>
              <a:rPr lang="uk-UA" dirty="0"/>
              <a:t>Ініціалізація відбувається відразу, отже можемо створити помилки якщо ми переписуємо дескриптора під час його завантаження у </a:t>
            </a:r>
            <a:r>
              <a:rPr lang="en-US" dirty="0"/>
              <a:t>GPU</a:t>
            </a:r>
            <a:endParaRPr lang="uk-UA" dirty="0"/>
          </a:p>
          <a:p>
            <a:pPr lvl="1"/>
            <a:r>
              <a:rPr lang="uk-UA" dirty="0"/>
              <a:t>Ми тепер у коді чекаємо щоби кадра закінчилася перед тим що почнемо здійснювати наступну</a:t>
            </a:r>
            <a:r>
              <a:rPr lang="en-US" dirty="0"/>
              <a:t>,</a:t>
            </a:r>
            <a:r>
              <a:rPr lang="uk-UA" dirty="0"/>
              <a:t> отже не будемо творити цю помилку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02E1ECD-11AB-90A4-FEE1-2234B72DE420}"/>
              </a:ext>
            </a:extLst>
          </p:cNvPr>
          <p:cNvSpPr/>
          <p:nvPr/>
        </p:nvSpPr>
        <p:spPr>
          <a:xfrm>
            <a:off x="6133764" y="808925"/>
            <a:ext cx="4691547" cy="2391476"/>
          </a:xfrm>
          <a:prstGeom prst="rect">
            <a:avLst/>
          </a:prstGeom>
          <a:solidFill>
            <a:srgbClr val="FFC9C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F56851E-ED8C-7BA3-3D66-41D621CE3DC7}"/>
              </a:ext>
            </a:extLst>
          </p:cNvPr>
          <p:cNvSpPr txBox="1"/>
          <p:nvPr/>
        </p:nvSpPr>
        <p:spPr>
          <a:xfrm>
            <a:off x="6358748" y="1459468"/>
            <a:ext cx="1831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ouTube Sans"/>
              </a:rPr>
              <a:t>CPU </a:t>
            </a:r>
            <a:r>
              <a:rPr lang="uk-UA" sz="1600" dirty="0">
                <a:latin typeface="YouTube Sans"/>
              </a:rPr>
              <a:t>дескриптори</a:t>
            </a:r>
            <a:endParaRPr lang="en-US" sz="1600" dirty="0">
              <a:latin typeface="YouTube San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5FCC5E-FD8A-6966-8B21-113D7FB58C71}"/>
              </a:ext>
            </a:extLst>
          </p:cNvPr>
          <p:cNvSpPr txBox="1"/>
          <p:nvPr/>
        </p:nvSpPr>
        <p:spPr>
          <a:xfrm>
            <a:off x="6375180" y="1823775"/>
            <a:ext cx="181527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YouTube Sans"/>
              </a:rPr>
              <a:t>D3D12 CPU Descriptor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C646C3A-A79C-BD05-65A5-DF09993810FE}"/>
              </a:ext>
            </a:extLst>
          </p:cNvPr>
          <p:cNvSpPr txBox="1"/>
          <p:nvPr/>
        </p:nvSpPr>
        <p:spPr>
          <a:xfrm>
            <a:off x="6375179" y="2096639"/>
            <a:ext cx="181527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YouTube Sans"/>
              </a:rPr>
              <a:t>D3D12 CPU Descriptor 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F27F971-1FED-ECC2-D6D5-8EE6B471BED4}"/>
              </a:ext>
            </a:extLst>
          </p:cNvPr>
          <p:cNvSpPr txBox="1"/>
          <p:nvPr/>
        </p:nvSpPr>
        <p:spPr>
          <a:xfrm>
            <a:off x="6375180" y="2374336"/>
            <a:ext cx="181527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YouTube Sans"/>
              </a:rPr>
              <a:t>D3D12 CPU Descriptor 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3B9AE0A-26CE-7F34-BE8E-2DC5ABC458AE}"/>
              </a:ext>
            </a:extLst>
          </p:cNvPr>
          <p:cNvSpPr txBox="1"/>
          <p:nvPr/>
        </p:nvSpPr>
        <p:spPr>
          <a:xfrm>
            <a:off x="6375179" y="2653216"/>
            <a:ext cx="181314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YouTube Sans"/>
              </a:rPr>
              <a:t>D3D12 CPU Descriptor 3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92C2348-2EFD-BA64-11B3-422D2F9BA1AE}"/>
              </a:ext>
            </a:extLst>
          </p:cNvPr>
          <p:cNvSpPr/>
          <p:nvPr/>
        </p:nvSpPr>
        <p:spPr>
          <a:xfrm>
            <a:off x="6375181" y="1823776"/>
            <a:ext cx="1818234" cy="1106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676C4C-D2D5-D149-50FB-32B43230848B}"/>
              </a:ext>
            </a:extLst>
          </p:cNvPr>
          <p:cNvSpPr txBox="1"/>
          <p:nvPr/>
        </p:nvSpPr>
        <p:spPr>
          <a:xfrm>
            <a:off x="8805688" y="1459468"/>
            <a:ext cx="1831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ouTube Sans"/>
              </a:rPr>
              <a:t>GPU </a:t>
            </a:r>
            <a:r>
              <a:rPr lang="uk-UA" sz="1600" dirty="0">
                <a:latin typeface="YouTube Sans"/>
              </a:rPr>
              <a:t>дескриптори</a:t>
            </a:r>
            <a:endParaRPr lang="en-US" sz="1600" dirty="0">
              <a:latin typeface="YouTube San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3326F7D-2378-2C31-01B5-491D234CF018}"/>
              </a:ext>
            </a:extLst>
          </p:cNvPr>
          <p:cNvSpPr txBox="1"/>
          <p:nvPr/>
        </p:nvSpPr>
        <p:spPr>
          <a:xfrm>
            <a:off x="8805696" y="1823775"/>
            <a:ext cx="181527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YouTube Sans"/>
              </a:rPr>
              <a:t>D3D12 GPU Descriptor 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317E7BB-7917-AB20-204A-FE859159D681}"/>
              </a:ext>
            </a:extLst>
          </p:cNvPr>
          <p:cNvSpPr txBox="1"/>
          <p:nvPr/>
        </p:nvSpPr>
        <p:spPr>
          <a:xfrm>
            <a:off x="8805695" y="2096639"/>
            <a:ext cx="181527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YouTube Sans"/>
              </a:rPr>
              <a:t>D3D12 GPU Descriptor 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7197660-E763-813A-60BA-38EDCBB9D5BB}"/>
              </a:ext>
            </a:extLst>
          </p:cNvPr>
          <p:cNvSpPr txBox="1"/>
          <p:nvPr/>
        </p:nvSpPr>
        <p:spPr>
          <a:xfrm>
            <a:off x="8805696" y="2374336"/>
            <a:ext cx="181527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YouTube Sans"/>
              </a:rPr>
              <a:t>D3D12 GPU Descriptor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5563399-4B77-4806-88A3-BEDEE3CD755B}"/>
              </a:ext>
            </a:extLst>
          </p:cNvPr>
          <p:cNvSpPr txBox="1"/>
          <p:nvPr/>
        </p:nvSpPr>
        <p:spPr>
          <a:xfrm>
            <a:off x="8805695" y="2653216"/>
            <a:ext cx="181314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YouTube Sans"/>
              </a:rPr>
              <a:t>D3D12 GPU Descriptor 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3F8E278-CDFB-2B5C-CAA9-10122C8CF4CB}"/>
              </a:ext>
            </a:extLst>
          </p:cNvPr>
          <p:cNvSpPr/>
          <p:nvPr/>
        </p:nvSpPr>
        <p:spPr>
          <a:xfrm>
            <a:off x="8805697" y="1823777"/>
            <a:ext cx="1817285" cy="11064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4C9C2F0-B8DF-1D8F-866D-B92FD0155207}"/>
              </a:ext>
            </a:extLst>
          </p:cNvPr>
          <p:cNvSpPr txBox="1"/>
          <p:nvPr/>
        </p:nvSpPr>
        <p:spPr>
          <a:xfrm>
            <a:off x="5853362" y="822221"/>
            <a:ext cx="5642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dirty="0">
                <a:latin typeface="YouTube Sans"/>
              </a:rPr>
              <a:t>Дескрипторна купа</a:t>
            </a:r>
            <a:endParaRPr lang="en-US" sz="2800" dirty="0">
              <a:latin typeface="YouTube San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83E5694-7959-5DAF-78C4-EE2561778E19}"/>
              </a:ext>
            </a:extLst>
          </p:cNvPr>
          <p:cNvSpPr txBox="1"/>
          <p:nvPr/>
        </p:nvSpPr>
        <p:spPr>
          <a:xfrm>
            <a:off x="3659568" y="252348"/>
            <a:ext cx="3636699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GetCPUDescriptorHandleForHeapStart</a:t>
            </a:r>
            <a:endParaRPr lang="en-US" sz="1400" dirty="0">
              <a:latin typeface="Consolas" panose="020B0609020204030204" pitchFamily="49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C92578E-FFAC-86C9-DEC5-169BAB8B9C65}"/>
              </a:ext>
            </a:extLst>
          </p:cNvPr>
          <p:cNvCxnSpPr>
            <a:cxnSpLocks/>
            <a:stCxn id="85" idx="2"/>
          </p:cNvCxnSpPr>
          <p:nvPr/>
        </p:nvCxnSpPr>
        <p:spPr>
          <a:xfrm>
            <a:off x="5477918" y="560125"/>
            <a:ext cx="893113" cy="12378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549D3D-ED75-41B7-D86F-0D560C9B823D}"/>
              </a:ext>
            </a:extLst>
          </p:cNvPr>
          <p:cNvSpPr txBox="1"/>
          <p:nvPr/>
        </p:nvSpPr>
        <p:spPr>
          <a:xfrm>
            <a:off x="7529901" y="252348"/>
            <a:ext cx="3636699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GetGPUDescriptorHandleForHeapStart</a:t>
            </a:r>
            <a:endParaRPr lang="en-US" sz="1400" dirty="0">
              <a:latin typeface="Consolas" panose="020B0609020204030204" pitchFamily="49" charset="0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19ACFE-0D3E-D392-0B7C-09806A504085}"/>
              </a:ext>
            </a:extLst>
          </p:cNvPr>
          <p:cNvCxnSpPr>
            <a:cxnSpLocks/>
          </p:cNvCxnSpPr>
          <p:nvPr/>
        </p:nvCxnSpPr>
        <p:spPr>
          <a:xfrm>
            <a:off x="8079235" y="565441"/>
            <a:ext cx="736620" cy="12633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Left Brace 89">
            <a:extLst>
              <a:ext uri="{FF2B5EF4-FFF2-40B4-BE49-F238E27FC236}">
                <a16:creationId xmlns:a16="http://schemas.microsoft.com/office/drawing/2014/main" id="{5B455EB1-8AF5-9E1E-5CB4-E2613764BF24}"/>
              </a:ext>
            </a:extLst>
          </p:cNvPr>
          <p:cNvSpPr/>
          <p:nvPr/>
        </p:nvSpPr>
        <p:spPr>
          <a:xfrm>
            <a:off x="6196763" y="1826619"/>
            <a:ext cx="170132" cy="264213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E063770-62A6-67CD-52DB-D3AE9CBC6A47}"/>
              </a:ext>
            </a:extLst>
          </p:cNvPr>
          <p:cNvSpPr txBox="1"/>
          <p:nvPr/>
        </p:nvSpPr>
        <p:spPr>
          <a:xfrm>
            <a:off x="6000151" y="3783277"/>
            <a:ext cx="337436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GetDescriptorHandleIncrementSize</a:t>
            </a:r>
            <a:endParaRPr lang="en-US" sz="1400" dirty="0">
              <a:latin typeface="Consolas" panose="020B0609020204030204" pitchFamily="49" charset="0"/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8CF407A-B7B2-1F09-3F84-017281DCBBE5}"/>
              </a:ext>
            </a:extLst>
          </p:cNvPr>
          <p:cNvCxnSpPr>
            <a:cxnSpLocks/>
            <a:stCxn id="90" idx="1"/>
          </p:cNvCxnSpPr>
          <p:nvPr/>
        </p:nvCxnSpPr>
        <p:spPr>
          <a:xfrm>
            <a:off x="6196763" y="1958726"/>
            <a:ext cx="0" cy="182385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Left Brace 92">
            <a:extLst>
              <a:ext uri="{FF2B5EF4-FFF2-40B4-BE49-F238E27FC236}">
                <a16:creationId xmlns:a16="http://schemas.microsoft.com/office/drawing/2014/main" id="{7B017132-EDA2-CC1C-2790-3B251277E388}"/>
              </a:ext>
            </a:extLst>
          </p:cNvPr>
          <p:cNvSpPr/>
          <p:nvPr/>
        </p:nvSpPr>
        <p:spPr>
          <a:xfrm>
            <a:off x="8637334" y="1830653"/>
            <a:ext cx="159977" cy="264213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ECE3AAD-D7DD-F5FA-F19A-595688CAD362}"/>
              </a:ext>
            </a:extLst>
          </p:cNvPr>
          <p:cNvCxnSpPr>
            <a:cxnSpLocks/>
            <a:stCxn id="93" idx="1"/>
          </p:cNvCxnSpPr>
          <p:nvPr/>
        </p:nvCxnSpPr>
        <p:spPr>
          <a:xfrm>
            <a:off x="8637334" y="1962760"/>
            <a:ext cx="0" cy="18298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12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7" grpId="0" animBg="1"/>
      <p:bldP spid="90" grpId="0" animBg="1"/>
      <p:bldP spid="91" grpId="0" animBg="1"/>
      <p:bldP spid="9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36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A58C-0657-C860-0328-FBD53B12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200" dirty="0"/>
              <a:t>Стан та модель прив</a:t>
            </a:r>
            <a:r>
              <a:rPr lang="en-US" sz="4200" dirty="0"/>
              <a:t>’</a:t>
            </a:r>
            <a:r>
              <a:rPr lang="uk-UA" sz="4200" dirty="0"/>
              <a:t>язування</a:t>
            </a:r>
            <a:endParaRPr lang="en-US" sz="4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B9772-3187-5265-D331-96A0ECB07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233802" cy="4351337"/>
          </a:xfrm>
        </p:spPr>
        <p:txBody>
          <a:bodyPr>
            <a:normAutofit/>
          </a:bodyPr>
          <a:lstStyle/>
          <a:p>
            <a:r>
              <a:rPr lang="uk-UA" dirty="0"/>
              <a:t>Коли ми прив</a:t>
            </a:r>
            <a:r>
              <a:rPr lang="en-US" dirty="0"/>
              <a:t>’</a:t>
            </a:r>
            <a:r>
              <a:rPr lang="uk-UA" dirty="0"/>
              <a:t>язуємо об</a:t>
            </a:r>
            <a:r>
              <a:rPr lang="en-US" dirty="0"/>
              <a:t>’</a:t>
            </a:r>
            <a:r>
              <a:rPr lang="uk-UA" dirty="0"/>
              <a:t>єкти у списку команд, вони залишаються прив</a:t>
            </a:r>
            <a:r>
              <a:rPr lang="en-US" dirty="0"/>
              <a:t>’</a:t>
            </a:r>
            <a:r>
              <a:rPr lang="uk-UA" dirty="0"/>
              <a:t>язані під</a:t>
            </a:r>
            <a:r>
              <a:rPr lang="en-US" dirty="0"/>
              <a:t> </a:t>
            </a:r>
            <a:r>
              <a:rPr lang="uk-UA" dirty="0"/>
              <a:t>час здійснення цілого списку, хіба що ми змінимо прив</a:t>
            </a:r>
            <a:r>
              <a:rPr lang="en-US" dirty="0"/>
              <a:t>’</a:t>
            </a:r>
            <a:r>
              <a:rPr lang="uk-UA" dirty="0"/>
              <a:t>язаний об</a:t>
            </a:r>
            <a:r>
              <a:rPr lang="en-US" dirty="0"/>
              <a:t>’</a:t>
            </a:r>
            <a:r>
              <a:rPr lang="uk-UA" dirty="0"/>
              <a:t>єкт</a:t>
            </a:r>
            <a:endParaRPr lang="en-US" dirty="0"/>
          </a:p>
          <a:p>
            <a:r>
              <a:rPr lang="uk-UA" dirty="0"/>
              <a:t>Якщо наступну модель якого хочемо малювати використовує цей сам буфер кольору</a:t>
            </a:r>
            <a:r>
              <a:rPr lang="en-US" dirty="0"/>
              <a:t>/</a:t>
            </a:r>
            <a:r>
              <a:rPr lang="uk-UA" dirty="0"/>
              <a:t>глибини</a:t>
            </a:r>
            <a:r>
              <a:rPr lang="en-US" dirty="0"/>
              <a:t> </a:t>
            </a:r>
            <a:r>
              <a:rPr lang="uk-UA" dirty="0"/>
              <a:t>та </a:t>
            </a:r>
            <a:r>
              <a:rPr lang="en-US" dirty="0"/>
              <a:t>pipeline, </a:t>
            </a:r>
            <a:r>
              <a:rPr lang="uk-UA" dirty="0"/>
              <a:t>то не треба другий раз прив</a:t>
            </a:r>
            <a:r>
              <a:rPr lang="en-US" dirty="0"/>
              <a:t>’</a:t>
            </a:r>
            <a:r>
              <a:rPr lang="uk-UA" dirty="0"/>
              <a:t>язувати їх, вони вже прив</a:t>
            </a:r>
            <a:r>
              <a:rPr lang="en-US" dirty="0"/>
              <a:t>’</a:t>
            </a:r>
            <a:r>
              <a:rPr lang="uk-UA" dirty="0"/>
              <a:t>язані</a:t>
            </a:r>
            <a:endParaRPr lang="en-US" dirty="0"/>
          </a:p>
          <a:p>
            <a:r>
              <a:rPr lang="uk-UA" dirty="0"/>
              <a:t>Прив</a:t>
            </a:r>
            <a:r>
              <a:rPr lang="en-US" dirty="0"/>
              <a:t>’</a:t>
            </a:r>
            <a:r>
              <a:rPr lang="uk-UA" dirty="0"/>
              <a:t>язування об</a:t>
            </a:r>
            <a:r>
              <a:rPr lang="en-US" dirty="0"/>
              <a:t>’</a:t>
            </a:r>
            <a:r>
              <a:rPr lang="uk-UA" dirty="0"/>
              <a:t>єктів має кошт для </a:t>
            </a:r>
            <a:r>
              <a:rPr lang="en-US" dirty="0"/>
              <a:t>CPU </a:t>
            </a:r>
            <a:r>
              <a:rPr lang="uk-UA" dirty="0"/>
              <a:t>та </a:t>
            </a:r>
            <a:r>
              <a:rPr lang="en-US" dirty="0"/>
              <a:t>GPU, </a:t>
            </a:r>
            <a:r>
              <a:rPr lang="uk-UA" dirty="0"/>
              <a:t>отже добре тільки змінювати прив</a:t>
            </a:r>
            <a:r>
              <a:rPr lang="en-US" dirty="0"/>
              <a:t>’</a:t>
            </a:r>
            <a:r>
              <a:rPr lang="uk-UA" dirty="0"/>
              <a:t>язані ресурси коли потрібно</a:t>
            </a:r>
          </a:p>
          <a:p>
            <a:r>
              <a:rPr lang="uk-UA" dirty="0"/>
              <a:t>У програмуванні графіки, дуже легко поплутати які об</a:t>
            </a:r>
            <a:r>
              <a:rPr lang="en-US" dirty="0"/>
              <a:t>’</a:t>
            </a:r>
            <a:r>
              <a:rPr lang="uk-UA" dirty="0"/>
              <a:t>єкти прив</a:t>
            </a:r>
            <a:r>
              <a:rPr lang="en-US" dirty="0"/>
              <a:t>’</a:t>
            </a:r>
            <a:r>
              <a:rPr lang="uk-UA" dirty="0"/>
              <a:t>язанні</a:t>
            </a:r>
          </a:p>
          <a:p>
            <a:pPr lvl="1"/>
            <a:r>
              <a:rPr lang="uk-UA" dirty="0"/>
              <a:t>Коли ваш код не так здійснюється, добре перевірити чи це не якраз ваша помилка</a:t>
            </a:r>
            <a:r>
              <a:rPr lang="en-US" dirty="0"/>
              <a:t> </a:t>
            </a:r>
            <a:r>
              <a:rPr lang="uk-UA" dirty="0"/>
              <a:t>у </a:t>
            </a:r>
            <a:r>
              <a:rPr lang="en-US" dirty="0" err="1"/>
              <a:t>RenderDoc</a:t>
            </a:r>
            <a:endParaRPr lang="uk-UA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DF537-C2B1-3741-DB76-8993DF20028F}"/>
              </a:ext>
            </a:extLst>
          </p:cNvPr>
          <p:cNvSpPr txBox="1"/>
          <p:nvPr/>
        </p:nvSpPr>
        <p:spPr>
          <a:xfrm>
            <a:off x="8494295" y="649625"/>
            <a:ext cx="3296652" cy="338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YouTube Sans"/>
              </a:rPr>
              <a:t>Прив</a:t>
            </a:r>
            <a:r>
              <a:rPr lang="en-US" sz="1600" dirty="0">
                <a:latin typeface="YouTube Sans"/>
              </a:rPr>
              <a:t>’</a:t>
            </a:r>
            <a:r>
              <a:rPr lang="uk-UA" sz="1600" dirty="0">
                <a:latin typeface="YouTube Sans"/>
              </a:rPr>
              <a:t>язати буфер кольору</a:t>
            </a:r>
            <a:r>
              <a:rPr lang="en-US" sz="1600" dirty="0">
                <a:latin typeface="YouTube Sans"/>
              </a:rPr>
              <a:t>/</a:t>
            </a:r>
            <a:r>
              <a:rPr lang="uk-UA" sz="1600" dirty="0">
                <a:latin typeface="YouTube Sans"/>
              </a:rPr>
              <a:t>глибини</a:t>
            </a:r>
            <a:endParaRPr lang="en-US" sz="1600" dirty="0">
              <a:latin typeface="YouTub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6E3894-CC07-DECF-A8DD-D0C8FD923204}"/>
              </a:ext>
            </a:extLst>
          </p:cNvPr>
          <p:cNvSpPr txBox="1"/>
          <p:nvPr/>
        </p:nvSpPr>
        <p:spPr>
          <a:xfrm>
            <a:off x="8494295" y="1322429"/>
            <a:ext cx="3296652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YouTube Sans"/>
              </a:rPr>
              <a:t>Прив</a:t>
            </a:r>
            <a:r>
              <a:rPr lang="en-US" sz="1600" dirty="0">
                <a:latin typeface="YouTube Sans"/>
              </a:rPr>
              <a:t>’</a:t>
            </a:r>
            <a:r>
              <a:rPr lang="uk-UA" sz="1600" dirty="0">
                <a:latin typeface="YouTube Sans"/>
              </a:rPr>
              <a:t>язати графічний конвеєр і підпис</a:t>
            </a:r>
            <a:endParaRPr lang="en-US" sz="1600" dirty="0">
              <a:latin typeface="YouTub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A2EBD0-EC52-3E66-073E-5944E7D3E660}"/>
              </a:ext>
            </a:extLst>
          </p:cNvPr>
          <p:cNvSpPr txBox="1"/>
          <p:nvPr/>
        </p:nvSpPr>
        <p:spPr>
          <a:xfrm>
            <a:off x="8492651" y="1906486"/>
            <a:ext cx="3296652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YouTube Sans"/>
              </a:rPr>
              <a:t>Прив</a:t>
            </a:r>
            <a:r>
              <a:rPr lang="en-US" sz="1600" dirty="0">
                <a:latin typeface="YouTube Sans"/>
              </a:rPr>
              <a:t>’</a:t>
            </a:r>
            <a:r>
              <a:rPr lang="uk-UA" sz="1600" dirty="0">
                <a:latin typeface="YouTube Sans"/>
              </a:rPr>
              <a:t>язати усі дескриптори та ресурси</a:t>
            </a:r>
            <a:endParaRPr lang="en-US" sz="1600" dirty="0">
              <a:latin typeface="YouTub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E7F42-6E75-684E-6516-E683B0C84E54}"/>
              </a:ext>
            </a:extLst>
          </p:cNvPr>
          <p:cNvSpPr txBox="1"/>
          <p:nvPr/>
        </p:nvSpPr>
        <p:spPr>
          <a:xfrm>
            <a:off x="8492651" y="2489907"/>
            <a:ext cx="3296652" cy="338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YouTube Sans"/>
              </a:rPr>
              <a:t>Малювання</a:t>
            </a:r>
            <a:endParaRPr lang="en-US" sz="1600" dirty="0">
              <a:latin typeface="YouTube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CD395C-18D4-4EE9-5BC5-930D42019F96}"/>
              </a:ext>
            </a:extLst>
          </p:cNvPr>
          <p:cNvSpPr txBox="1"/>
          <p:nvPr/>
        </p:nvSpPr>
        <p:spPr>
          <a:xfrm>
            <a:off x="8495939" y="987031"/>
            <a:ext cx="3296652" cy="338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YouTube Sans"/>
              </a:rPr>
              <a:t>Прив</a:t>
            </a:r>
            <a:r>
              <a:rPr lang="en-US" sz="1600" dirty="0">
                <a:latin typeface="YouTube Sans"/>
              </a:rPr>
              <a:t>’</a:t>
            </a:r>
            <a:r>
              <a:rPr lang="uk-UA" sz="1600" dirty="0">
                <a:latin typeface="YouTube Sans"/>
              </a:rPr>
              <a:t>язати буфер вершин</a:t>
            </a:r>
            <a:r>
              <a:rPr lang="en-US" sz="1600" dirty="0">
                <a:latin typeface="YouTube Sans"/>
              </a:rPr>
              <a:t>/</a:t>
            </a:r>
            <a:r>
              <a:rPr lang="uk-UA" sz="1600" dirty="0">
                <a:latin typeface="YouTube Sans"/>
              </a:rPr>
              <a:t>індексів</a:t>
            </a:r>
            <a:endParaRPr lang="en-US" sz="1600" dirty="0">
              <a:latin typeface="YouTube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D8ADA0-2768-8CE5-003F-819C45EF328E}"/>
              </a:ext>
            </a:extLst>
          </p:cNvPr>
          <p:cNvSpPr txBox="1"/>
          <p:nvPr/>
        </p:nvSpPr>
        <p:spPr>
          <a:xfrm>
            <a:off x="8492651" y="3164972"/>
            <a:ext cx="3296652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YouTube Sans"/>
              </a:rPr>
              <a:t>Прив</a:t>
            </a:r>
            <a:r>
              <a:rPr lang="en-US" sz="1600" dirty="0">
                <a:latin typeface="YouTube Sans"/>
              </a:rPr>
              <a:t>’</a:t>
            </a:r>
            <a:r>
              <a:rPr lang="uk-UA" sz="1600" dirty="0">
                <a:latin typeface="YouTube Sans"/>
              </a:rPr>
              <a:t>язати усі дескриптори та ресурси</a:t>
            </a:r>
            <a:endParaRPr lang="en-US" sz="1600" dirty="0">
              <a:latin typeface="YouTube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2A8EA-132C-C5C9-EBA3-BDBB0CCA93E8}"/>
              </a:ext>
            </a:extLst>
          </p:cNvPr>
          <p:cNvSpPr txBox="1"/>
          <p:nvPr/>
        </p:nvSpPr>
        <p:spPr>
          <a:xfrm>
            <a:off x="8492651" y="2825511"/>
            <a:ext cx="3296652" cy="338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YouTube Sans"/>
              </a:rPr>
              <a:t>Прив</a:t>
            </a:r>
            <a:r>
              <a:rPr lang="en-US" sz="1600" dirty="0">
                <a:latin typeface="YouTube Sans"/>
              </a:rPr>
              <a:t>’</a:t>
            </a:r>
            <a:r>
              <a:rPr lang="uk-UA" sz="1600" dirty="0">
                <a:latin typeface="YouTube Sans"/>
              </a:rPr>
              <a:t>язати буфер вершин</a:t>
            </a:r>
            <a:r>
              <a:rPr lang="en-US" sz="1600" dirty="0">
                <a:latin typeface="YouTube Sans"/>
              </a:rPr>
              <a:t>/</a:t>
            </a:r>
            <a:r>
              <a:rPr lang="uk-UA" sz="1600" dirty="0">
                <a:latin typeface="YouTube Sans"/>
              </a:rPr>
              <a:t>індексів</a:t>
            </a:r>
            <a:endParaRPr lang="en-US" sz="1600" dirty="0">
              <a:latin typeface="YouTube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6F061A-B389-B537-54DF-3E740CDA621B}"/>
              </a:ext>
            </a:extLst>
          </p:cNvPr>
          <p:cNvSpPr txBox="1"/>
          <p:nvPr/>
        </p:nvSpPr>
        <p:spPr>
          <a:xfrm>
            <a:off x="8492651" y="3748668"/>
            <a:ext cx="3296652" cy="338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YouTube Sans"/>
              </a:rPr>
              <a:t>Малювання</a:t>
            </a:r>
            <a:endParaRPr lang="en-US" sz="1600" dirty="0">
              <a:latin typeface="YouTube San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A2E28E-A9D1-2DB3-1EA4-A3E0F21C4799}"/>
              </a:ext>
            </a:extLst>
          </p:cNvPr>
          <p:cNvCxnSpPr>
            <a:cxnSpLocks/>
          </p:cNvCxnSpPr>
          <p:nvPr/>
        </p:nvCxnSpPr>
        <p:spPr>
          <a:xfrm flipH="1">
            <a:off x="8322564" y="818902"/>
            <a:ext cx="170087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8A062B-1FB2-0BE2-C1A6-441EA411803C}"/>
              </a:ext>
            </a:extLst>
          </p:cNvPr>
          <p:cNvCxnSpPr>
            <a:cxnSpLocks/>
          </p:cNvCxnSpPr>
          <p:nvPr/>
        </p:nvCxnSpPr>
        <p:spPr>
          <a:xfrm flipV="1">
            <a:off x="8322564" y="818902"/>
            <a:ext cx="0" cy="309904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2A68BE-7F19-D3AA-C7D3-56C62E783B6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8205537" y="3917945"/>
            <a:ext cx="287114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BD2620-018D-A381-31D1-E8A9C4380C9F}"/>
              </a:ext>
            </a:extLst>
          </p:cNvPr>
          <p:cNvCxnSpPr>
            <a:cxnSpLocks/>
          </p:cNvCxnSpPr>
          <p:nvPr/>
        </p:nvCxnSpPr>
        <p:spPr>
          <a:xfrm flipH="1">
            <a:off x="8203893" y="1480951"/>
            <a:ext cx="290402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63522C-F8F5-882C-5F2D-8187DC31B1D2}"/>
              </a:ext>
            </a:extLst>
          </p:cNvPr>
          <p:cNvCxnSpPr>
            <a:cxnSpLocks/>
          </p:cNvCxnSpPr>
          <p:nvPr/>
        </p:nvCxnSpPr>
        <p:spPr>
          <a:xfrm flipV="1">
            <a:off x="8203893" y="1480951"/>
            <a:ext cx="0" cy="243699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44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47924-90DF-5506-F746-DF8EEA747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Шейдери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D42EF-8DDE-7CFC-6149-03DB5E923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0" y="1828800"/>
            <a:ext cx="5554807" cy="4351337"/>
          </a:xfrm>
        </p:spPr>
        <p:txBody>
          <a:bodyPr>
            <a:normAutofit/>
          </a:bodyPr>
          <a:lstStyle/>
          <a:p>
            <a:r>
              <a:rPr lang="uk-UA" dirty="0"/>
              <a:t>Отже, драйвер мусить компілювати код кожен раз що аплікація здійснюється</a:t>
            </a:r>
          </a:p>
          <a:p>
            <a:r>
              <a:rPr lang="uk-UA" dirty="0"/>
              <a:t>Але компілювати зі </a:t>
            </a:r>
            <a:r>
              <a:rPr lang="en-US" dirty="0"/>
              <a:t>HLSL </a:t>
            </a:r>
            <a:r>
              <a:rPr lang="uk-UA" dirty="0"/>
              <a:t>дуже повільне, і теперішні гри компілюють </a:t>
            </a:r>
            <a:r>
              <a:rPr lang="en-US" dirty="0"/>
              <a:t>&gt;</a:t>
            </a:r>
            <a:r>
              <a:rPr lang="uk-UA" dirty="0"/>
              <a:t>10</a:t>
            </a:r>
            <a:r>
              <a:rPr lang="en-US" dirty="0"/>
              <a:t>,</a:t>
            </a:r>
            <a:r>
              <a:rPr lang="uk-UA" dirty="0"/>
              <a:t>000 шейдери</a:t>
            </a:r>
            <a:endParaRPr lang="en-US" dirty="0"/>
          </a:p>
          <a:p>
            <a:r>
              <a:rPr lang="uk-UA" dirty="0"/>
              <a:t>Щоби це приспішити, аплікації компілюють код до </a:t>
            </a:r>
            <a:r>
              <a:rPr lang="en-US" b="1" dirty="0"/>
              <a:t>DXIL</a:t>
            </a:r>
            <a:r>
              <a:rPr lang="uk-UA" dirty="0"/>
              <a:t> застосовуючи </a:t>
            </a:r>
            <a:r>
              <a:rPr lang="en-US" b="1" dirty="0"/>
              <a:t>DXC</a:t>
            </a:r>
            <a:r>
              <a:rPr lang="en-US" dirty="0"/>
              <a:t> (DirectX Shader Compiler)</a:t>
            </a:r>
          </a:p>
          <a:p>
            <a:pPr lvl="1"/>
            <a:r>
              <a:rPr lang="en-US" b="1" dirty="0"/>
              <a:t>DXIL</a:t>
            </a:r>
            <a:r>
              <a:rPr lang="en-US" dirty="0"/>
              <a:t> - </a:t>
            </a:r>
            <a:r>
              <a:rPr lang="uk-UA" dirty="0"/>
              <a:t>це байт-код який вже трохи оптимізований, і в простішому форматі для компілювання у драйвері</a:t>
            </a:r>
            <a:endParaRPr lang="en-US" dirty="0"/>
          </a:p>
          <a:p>
            <a:r>
              <a:rPr lang="uk-UA" dirty="0"/>
              <a:t>Драйвер тоді приймає </a:t>
            </a:r>
            <a:r>
              <a:rPr lang="en-US" dirty="0"/>
              <a:t>DXIL, </a:t>
            </a:r>
            <a:r>
              <a:rPr lang="uk-UA" dirty="0"/>
              <a:t>і набагато швидше його перетворює до асемблера графічного процесора в порівняні </a:t>
            </a:r>
            <a:r>
              <a:rPr lang="en-US" dirty="0"/>
              <a:t>HLSL</a:t>
            </a:r>
          </a:p>
          <a:p>
            <a:endParaRPr lang="uk-U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9B164F-3044-3A49-1493-853046000579}"/>
              </a:ext>
            </a:extLst>
          </p:cNvPr>
          <p:cNvSpPr/>
          <p:nvPr/>
        </p:nvSpPr>
        <p:spPr>
          <a:xfrm>
            <a:off x="7108988" y="629393"/>
            <a:ext cx="1296392" cy="89064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C66913-6DF3-F7D0-DCFD-B2D78ACC9A9A}"/>
              </a:ext>
            </a:extLst>
          </p:cNvPr>
          <p:cNvSpPr txBox="1"/>
          <p:nvPr/>
        </p:nvSpPr>
        <p:spPr>
          <a:xfrm>
            <a:off x="7108988" y="758660"/>
            <a:ext cx="1296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Вершинний Шейдер</a:t>
            </a:r>
            <a:r>
              <a:rPr lang="en-US" sz="1400" dirty="0">
                <a:latin typeface="Consolas" panose="020B0609020204030204" pitchFamily="49" charset="0"/>
              </a:rPr>
              <a:t>.</a:t>
            </a:r>
            <a:r>
              <a:rPr lang="en-US" sz="1400" dirty="0" err="1">
                <a:latin typeface="Consolas" panose="020B0609020204030204" pitchFamily="49" charset="0"/>
              </a:rPr>
              <a:t>hlsl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73C749-2CB3-0E61-4A84-A0D14AE5C722}"/>
              </a:ext>
            </a:extLst>
          </p:cNvPr>
          <p:cNvSpPr/>
          <p:nvPr/>
        </p:nvSpPr>
        <p:spPr>
          <a:xfrm>
            <a:off x="7108988" y="1904012"/>
            <a:ext cx="1296392" cy="89064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262DE-C0C3-DA2E-31C7-0A75EA3FD1C7}"/>
              </a:ext>
            </a:extLst>
          </p:cNvPr>
          <p:cNvSpPr txBox="1"/>
          <p:nvPr/>
        </p:nvSpPr>
        <p:spPr>
          <a:xfrm>
            <a:off x="7108988" y="2056948"/>
            <a:ext cx="1296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Піксельний Шейдер</a:t>
            </a:r>
            <a:r>
              <a:rPr lang="en-US" sz="1400" dirty="0">
                <a:latin typeface="Consolas" panose="020B0609020204030204" pitchFamily="49" charset="0"/>
              </a:rPr>
              <a:t>.</a:t>
            </a:r>
            <a:r>
              <a:rPr lang="en-US" sz="1400" dirty="0" err="1">
                <a:latin typeface="Consolas" panose="020B0609020204030204" pitchFamily="49" charset="0"/>
              </a:rPr>
              <a:t>hlsl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523DD6-C44C-67A5-AF73-113A5ABF733C}"/>
              </a:ext>
            </a:extLst>
          </p:cNvPr>
          <p:cNvSpPr/>
          <p:nvPr/>
        </p:nvSpPr>
        <p:spPr>
          <a:xfrm>
            <a:off x="8746664" y="1274619"/>
            <a:ext cx="1296392" cy="89064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C6E725-DA9C-1F78-FA58-EBB19121F307}"/>
              </a:ext>
            </a:extLst>
          </p:cNvPr>
          <p:cNvSpPr txBox="1"/>
          <p:nvPr/>
        </p:nvSpPr>
        <p:spPr>
          <a:xfrm>
            <a:off x="8746664" y="1489110"/>
            <a:ext cx="129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DXC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84017D-EDEB-0D6F-6F37-0F43EAA3E38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05380" y="1020270"/>
            <a:ext cx="340355" cy="3477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4D6FC0-F9A3-0CF7-2A8F-7FD0751EB02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8405381" y="2056947"/>
            <a:ext cx="340354" cy="261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3A119F5-D68B-C8EA-752F-22FF54D54976}"/>
              </a:ext>
            </a:extLst>
          </p:cNvPr>
          <p:cNvSpPr/>
          <p:nvPr/>
        </p:nvSpPr>
        <p:spPr>
          <a:xfrm>
            <a:off x="10429456" y="629393"/>
            <a:ext cx="1296392" cy="89064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AC402-1CB9-D1C3-0FAD-D2A6075603B3}"/>
              </a:ext>
            </a:extLst>
          </p:cNvPr>
          <p:cNvSpPr txBox="1"/>
          <p:nvPr/>
        </p:nvSpPr>
        <p:spPr>
          <a:xfrm>
            <a:off x="10429456" y="758660"/>
            <a:ext cx="129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Вершинний Шейдер</a:t>
            </a:r>
            <a:r>
              <a:rPr lang="en-US" sz="1600" dirty="0">
                <a:latin typeface="Consolas" panose="020B0609020204030204" pitchFamily="49" charset="0"/>
              </a:rPr>
              <a:t>.bin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BC470D-BC86-5D7F-33B8-10B26BA6CBDA}"/>
              </a:ext>
            </a:extLst>
          </p:cNvPr>
          <p:cNvSpPr/>
          <p:nvPr/>
        </p:nvSpPr>
        <p:spPr>
          <a:xfrm>
            <a:off x="10429456" y="1904012"/>
            <a:ext cx="1296392" cy="89064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28C190-C2A3-CA12-14CF-7DB28F97BBEC}"/>
              </a:ext>
            </a:extLst>
          </p:cNvPr>
          <p:cNvSpPr txBox="1"/>
          <p:nvPr/>
        </p:nvSpPr>
        <p:spPr>
          <a:xfrm>
            <a:off x="10429456" y="2056948"/>
            <a:ext cx="1296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Піксельний Шейдер</a:t>
            </a:r>
            <a:r>
              <a:rPr lang="en-US" sz="1600" dirty="0">
                <a:latin typeface="Consolas" panose="020B0609020204030204" pitchFamily="49" charset="0"/>
              </a:rPr>
              <a:t>.bin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DCBB44-276C-0219-AB06-8F5172501F1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0054796" y="2056948"/>
            <a:ext cx="374660" cy="2923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237D2F-0098-9D9F-1274-4E9B2D931066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0054796" y="1051048"/>
            <a:ext cx="374660" cy="3169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E81B60D-30D8-4613-71D7-9CEF0C659041}"/>
              </a:ext>
            </a:extLst>
          </p:cNvPr>
          <p:cNvSpPr/>
          <p:nvPr/>
        </p:nvSpPr>
        <p:spPr>
          <a:xfrm>
            <a:off x="8468864" y="3339935"/>
            <a:ext cx="1911873" cy="1613613"/>
          </a:xfrm>
          <a:prstGeom prst="rect">
            <a:avLst/>
          </a:prstGeom>
          <a:solidFill>
            <a:srgbClr val="FF93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BF913E-D0B2-7A39-527E-047E4DB389EC}"/>
              </a:ext>
            </a:extLst>
          </p:cNvPr>
          <p:cNvSpPr/>
          <p:nvPr/>
        </p:nvSpPr>
        <p:spPr>
          <a:xfrm>
            <a:off x="8746663" y="3879273"/>
            <a:ext cx="1296392" cy="890649"/>
          </a:xfrm>
          <a:prstGeom prst="rect">
            <a:avLst/>
          </a:prstGeom>
          <a:solidFill>
            <a:srgbClr val="B686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DF6187-7D26-E41F-C6FB-5BE66AEDC4E6}"/>
              </a:ext>
            </a:extLst>
          </p:cNvPr>
          <p:cNvSpPr txBox="1"/>
          <p:nvPr/>
        </p:nvSpPr>
        <p:spPr>
          <a:xfrm>
            <a:off x="8746663" y="4138726"/>
            <a:ext cx="1296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Pipeline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479A66-D32E-BFBB-E546-3D0DE51004C9}"/>
              </a:ext>
            </a:extLst>
          </p:cNvPr>
          <p:cNvSpPr txBox="1"/>
          <p:nvPr/>
        </p:nvSpPr>
        <p:spPr>
          <a:xfrm>
            <a:off x="8109357" y="3339935"/>
            <a:ext cx="2517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Аплікація</a:t>
            </a:r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0A6C41-E709-514E-8F77-DA16FB075CF9}"/>
              </a:ext>
            </a:extLst>
          </p:cNvPr>
          <p:cNvCxnSpPr>
            <a:cxnSpLocks/>
          </p:cNvCxnSpPr>
          <p:nvPr/>
        </p:nvCxnSpPr>
        <p:spPr>
          <a:xfrm flipH="1">
            <a:off x="10043055" y="4590095"/>
            <a:ext cx="20692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FE4FA6-CBEB-A626-2891-DD8D9788730B}"/>
              </a:ext>
            </a:extLst>
          </p:cNvPr>
          <p:cNvCxnSpPr>
            <a:cxnSpLocks/>
          </p:cNvCxnSpPr>
          <p:nvPr/>
        </p:nvCxnSpPr>
        <p:spPr>
          <a:xfrm flipH="1">
            <a:off x="10043054" y="4071539"/>
            <a:ext cx="18478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765C37-6873-9DBA-1121-B9948E06FC8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725849" y="2349336"/>
            <a:ext cx="1650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04D6B6-2F47-E2A3-9F42-427E0267B479}"/>
              </a:ext>
            </a:extLst>
          </p:cNvPr>
          <p:cNvCxnSpPr>
            <a:cxnSpLocks/>
          </p:cNvCxnSpPr>
          <p:nvPr/>
        </p:nvCxnSpPr>
        <p:spPr>
          <a:xfrm flipV="1">
            <a:off x="11884286" y="2349335"/>
            <a:ext cx="0" cy="17222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70AFAB-E140-965F-7ECD-070645386ED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1725848" y="1051048"/>
            <a:ext cx="3930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BA2900-1256-D9A5-1F20-1354047CBB4A}"/>
              </a:ext>
            </a:extLst>
          </p:cNvPr>
          <p:cNvCxnSpPr>
            <a:cxnSpLocks/>
          </p:cNvCxnSpPr>
          <p:nvPr/>
        </p:nvCxnSpPr>
        <p:spPr>
          <a:xfrm flipV="1">
            <a:off x="12112298" y="1037757"/>
            <a:ext cx="0" cy="35523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31AA065-3C93-45DD-66F5-3E6E8F7D954C}"/>
              </a:ext>
            </a:extLst>
          </p:cNvPr>
          <p:cNvSpPr txBox="1"/>
          <p:nvPr/>
        </p:nvSpPr>
        <p:spPr>
          <a:xfrm>
            <a:off x="7188007" y="5091026"/>
            <a:ext cx="2706130" cy="92333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Драйвер компілює ці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DXIL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шейдери до асемблера нашої графічної картки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4553A11-49E0-760A-BA46-AEC636E8A720}"/>
              </a:ext>
            </a:extLst>
          </p:cNvPr>
          <p:cNvCxnSpPr>
            <a:cxnSpLocks/>
          </p:cNvCxnSpPr>
          <p:nvPr/>
        </p:nvCxnSpPr>
        <p:spPr>
          <a:xfrm flipV="1">
            <a:off x="9054189" y="4755691"/>
            <a:ext cx="0" cy="3353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3524319-1579-154E-C125-0056BAC65FA5}"/>
              </a:ext>
            </a:extLst>
          </p:cNvPr>
          <p:cNvSpPr txBox="1"/>
          <p:nvPr/>
        </p:nvSpPr>
        <p:spPr>
          <a:xfrm>
            <a:off x="7282347" y="3987687"/>
            <a:ext cx="1033404" cy="67710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000" dirty="0">
              <a:solidFill>
                <a:schemeClr val="bg1"/>
              </a:solidFill>
              <a:latin typeface="YouTube Sans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YouTube Sans"/>
              </a:rPr>
              <a:t>GPU</a:t>
            </a:r>
          </a:p>
          <a:p>
            <a:pPr algn="ctr"/>
            <a:endParaRPr lang="en-US" sz="1000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0CBD61-389D-5B0E-C26D-65B902BE22E8}"/>
              </a:ext>
            </a:extLst>
          </p:cNvPr>
          <p:cNvCxnSpPr>
            <a:cxnSpLocks/>
            <a:stCxn id="23" idx="1"/>
            <a:endCxn id="40" idx="3"/>
          </p:cNvCxnSpPr>
          <p:nvPr/>
        </p:nvCxnSpPr>
        <p:spPr>
          <a:xfrm flipH="1">
            <a:off x="8315751" y="4324598"/>
            <a:ext cx="430912" cy="1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76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3" grpId="0" animBg="1"/>
      <p:bldP spid="14" grpId="0"/>
      <p:bldP spid="16" grpId="0" animBg="1"/>
      <p:bldP spid="17" grpId="0"/>
      <p:bldP spid="20" grpId="0" animBg="1"/>
      <p:bldP spid="23" grpId="0" animBg="1"/>
      <p:bldP spid="24" grpId="0"/>
      <p:bldP spid="26" grpId="0"/>
      <p:bldP spid="36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8580-B44D-14D2-3BC7-B3A1C759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Вершинний шейдер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94459-66C9-0B4C-7405-B60E7BEE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425914" cy="4351337"/>
          </a:xfrm>
        </p:spPr>
        <p:txBody>
          <a:bodyPr/>
          <a:lstStyle/>
          <a:p>
            <a:r>
              <a:rPr lang="uk-UA" dirty="0"/>
              <a:t>У попередній лекції про </a:t>
            </a:r>
            <a:r>
              <a:rPr lang="en-US" dirty="0"/>
              <a:t>“</a:t>
            </a:r>
            <a:r>
              <a:rPr lang="uk-UA" dirty="0"/>
              <a:t>Що таке </a:t>
            </a:r>
            <a:r>
              <a:rPr lang="en-US" dirty="0"/>
              <a:t>GPU”, </a:t>
            </a:r>
            <a:r>
              <a:rPr lang="uk-UA" dirty="0"/>
              <a:t>я показував котрі частини софтварного растеризатора виконують лоґіку вершинного</a:t>
            </a:r>
            <a:r>
              <a:rPr lang="en-US" dirty="0"/>
              <a:t>/</a:t>
            </a:r>
            <a:r>
              <a:rPr lang="uk-UA" dirty="0"/>
              <a:t>піксельного шейдера</a:t>
            </a:r>
            <a:endParaRPr lang="en-US" dirty="0"/>
          </a:p>
          <a:p>
            <a:pPr lvl="1"/>
            <a:r>
              <a:rPr lang="uk-UA" dirty="0"/>
              <a:t>У вершинному шейдері, ми просто множимо усі позицій вершин з матрицею перетворення</a:t>
            </a:r>
          </a:p>
          <a:p>
            <a:r>
              <a:rPr lang="uk-UA" dirty="0"/>
              <a:t>Я перейду код який здійснює перетворення вершин у </a:t>
            </a:r>
            <a:r>
              <a:rPr lang="en-US" dirty="0"/>
              <a:t>C++ </a:t>
            </a:r>
            <a:r>
              <a:rPr lang="uk-UA" dirty="0"/>
              <a:t>та перетворю його на </a:t>
            </a:r>
            <a:r>
              <a:rPr lang="en-US" dirty="0"/>
              <a:t>HLSL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563AE4-6805-4078-E10D-3C5FF9852942}"/>
              </a:ext>
            </a:extLst>
          </p:cNvPr>
          <p:cNvSpPr/>
          <p:nvPr/>
        </p:nvSpPr>
        <p:spPr>
          <a:xfrm>
            <a:off x="2707572" y="4558636"/>
            <a:ext cx="1296392" cy="89064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16A0DE-F2DC-8FA3-2745-F3DA3AFF6E10}"/>
              </a:ext>
            </a:extLst>
          </p:cNvPr>
          <p:cNvSpPr txBox="1"/>
          <p:nvPr/>
        </p:nvSpPr>
        <p:spPr>
          <a:xfrm>
            <a:off x="2707572" y="4687903"/>
            <a:ext cx="129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Вершинний Шейдер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38D886-8E64-974C-7A2F-7E5A873A2530}"/>
              </a:ext>
            </a:extLst>
          </p:cNvPr>
          <p:cNvSpPr/>
          <p:nvPr/>
        </p:nvSpPr>
        <p:spPr>
          <a:xfrm>
            <a:off x="5224658" y="4558636"/>
            <a:ext cx="1296392" cy="89064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83875-444D-74A3-6E81-38D6EDB794B0}"/>
              </a:ext>
            </a:extLst>
          </p:cNvPr>
          <p:cNvSpPr txBox="1"/>
          <p:nvPr/>
        </p:nvSpPr>
        <p:spPr>
          <a:xfrm>
            <a:off x="5224658" y="4711572"/>
            <a:ext cx="1296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Піксельний Шейдер</a:t>
            </a:r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95C134-B4A5-EBE8-E9F3-30A93B874472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4003964" y="5003960"/>
            <a:ext cx="122069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F88BE7-2409-A7D7-DB92-989B31E45A2C}"/>
              </a:ext>
            </a:extLst>
          </p:cNvPr>
          <p:cNvSpPr txBox="1"/>
          <p:nvPr/>
        </p:nvSpPr>
        <p:spPr>
          <a:xfrm>
            <a:off x="4037607" y="4457775"/>
            <a:ext cx="107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VertexPos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</a:rPr>
              <a:t>VertexUv</a:t>
            </a:r>
            <a:endParaRPr lang="en-US" sz="1400" dirty="0"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3642AF-CAF8-1DE2-B5EC-635C4A48DADF}"/>
              </a:ext>
            </a:extLst>
          </p:cNvPr>
          <p:cNvCxnSpPr>
            <a:cxnSpLocks/>
            <a:stCxn id="19" idx="3"/>
            <a:endCxn id="9" idx="1"/>
          </p:cNvCxnSpPr>
          <p:nvPr/>
        </p:nvCxnSpPr>
        <p:spPr>
          <a:xfrm flipV="1">
            <a:off x="1607119" y="4980291"/>
            <a:ext cx="1100453" cy="1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63B2653-7DB8-74C7-7BEE-65768411D087}"/>
              </a:ext>
            </a:extLst>
          </p:cNvPr>
          <p:cNvSpPr txBox="1"/>
          <p:nvPr/>
        </p:nvSpPr>
        <p:spPr>
          <a:xfrm>
            <a:off x="1634832" y="4451083"/>
            <a:ext cx="107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VertexPos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</a:rPr>
              <a:t>VertexUv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C5F8DC-8225-ABED-C161-0798835FA204}"/>
              </a:ext>
            </a:extLst>
          </p:cNvPr>
          <p:cNvSpPr txBox="1"/>
          <p:nvPr/>
        </p:nvSpPr>
        <p:spPr>
          <a:xfrm>
            <a:off x="310727" y="4657300"/>
            <a:ext cx="1296392" cy="646331"/>
          </a:xfrm>
          <a:prstGeom prst="rect">
            <a:avLst/>
          </a:prstGeom>
          <a:solidFill>
            <a:srgbClr val="FF939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Вхідний асемблер</a:t>
            </a:r>
            <a:endParaRPr lang="en-US" dirty="0">
              <a:latin typeface="YouTube San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95E4DE-928F-E8EB-9110-172DE907AA3D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flipV="1">
            <a:off x="3353788" y="5449285"/>
            <a:ext cx="1980" cy="5619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325EB7-933F-854E-F91D-9E59F985EB94}"/>
              </a:ext>
            </a:extLst>
          </p:cNvPr>
          <p:cNvSpPr txBox="1"/>
          <p:nvPr/>
        </p:nvSpPr>
        <p:spPr>
          <a:xfrm>
            <a:off x="3353788" y="5487087"/>
            <a:ext cx="1386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Consolas" panose="020B0609020204030204" pitchFamily="49" charset="0"/>
              </a:rPr>
              <a:t>Матриція Перетворення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1B6D69-3603-4C70-A2D2-1188A3965FA3}"/>
              </a:ext>
            </a:extLst>
          </p:cNvPr>
          <p:cNvSpPr txBox="1"/>
          <p:nvPr/>
        </p:nvSpPr>
        <p:spPr>
          <a:xfrm>
            <a:off x="2705592" y="6011226"/>
            <a:ext cx="1296392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Буфер</a:t>
            </a:r>
            <a:endParaRPr lang="en-US" dirty="0">
              <a:latin typeface="YouTube San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EA4231-2918-034F-41BE-1BA9EFD23B75}"/>
              </a:ext>
            </a:extLst>
          </p:cNvPr>
          <p:cNvSpPr txBox="1"/>
          <p:nvPr/>
        </p:nvSpPr>
        <p:spPr>
          <a:xfrm>
            <a:off x="6923314" y="3241971"/>
            <a:ext cx="5268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ps_input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ModelVsMain</a:t>
            </a:r>
            <a:r>
              <a:rPr lang="en-US" sz="1200" dirty="0">
                <a:latin typeface="Consolas" panose="020B0609020204030204" pitchFamily="49" charset="0"/>
              </a:rPr>
              <a:t>(v3 </a:t>
            </a:r>
            <a:r>
              <a:rPr lang="en-US" sz="1200" dirty="0" err="1">
                <a:latin typeface="Consolas" panose="020B0609020204030204" pitchFamily="49" charset="0"/>
              </a:rPr>
              <a:t>VertexPos</a:t>
            </a:r>
            <a:r>
              <a:rPr lang="en-US" sz="1200" dirty="0">
                <a:latin typeface="Consolas" panose="020B0609020204030204" pitchFamily="49" charset="0"/>
              </a:rPr>
              <a:t>, v2 </a:t>
            </a:r>
            <a:r>
              <a:rPr lang="en-US" sz="1200" dirty="0" err="1">
                <a:latin typeface="Consolas" panose="020B0609020204030204" pitchFamily="49" charset="0"/>
              </a:rPr>
              <a:t>VertexUv</a:t>
            </a:r>
            <a:r>
              <a:rPr lang="en-US" sz="12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         m4 </a:t>
            </a:r>
            <a:r>
              <a:rPr lang="en-US" sz="1200" dirty="0" err="1">
                <a:latin typeface="Consolas" panose="020B0609020204030204" pitchFamily="49" charset="0"/>
              </a:rPr>
              <a:t>WVPTransform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ps_input</a:t>
            </a:r>
            <a:r>
              <a:rPr lang="en-US" sz="1200" dirty="0">
                <a:latin typeface="Consolas" panose="020B0609020204030204" pitchFamily="49" charset="0"/>
              </a:rPr>
              <a:t>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Result.Position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WVPTransform</a:t>
            </a:r>
            <a:r>
              <a:rPr lang="en-US" sz="1200" dirty="0">
                <a:latin typeface="Consolas" panose="020B0609020204030204" pitchFamily="49" charset="0"/>
              </a:rPr>
              <a:t> * V4(</a:t>
            </a:r>
            <a:r>
              <a:rPr lang="en-US" sz="1200" dirty="0" err="1">
                <a:latin typeface="Consolas" panose="020B0609020204030204" pitchFamily="49" charset="0"/>
              </a:rPr>
              <a:t>VertexPos</a:t>
            </a:r>
            <a:r>
              <a:rPr lang="en-US" sz="1200" dirty="0">
                <a:latin typeface="Consolas" panose="020B0609020204030204" pitchFamily="49" charset="0"/>
              </a:rPr>
              <a:t>, 1.0f));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Result.Uv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VertexUv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return Result;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1B76B52-1A1B-D08E-2BE2-9C1B20D894C9}"/>
              </a:ext>
            </a:extLst>
          </p:cNvPr>
          <p:cNvSpPr/>
          <p:nvPr/>
        </p:nvSpPr>
        <p:spPr>
          <a:xfrm>
            <a:off x="8748832" y="3261705"/>
            <a:ext cx="250443" cy="2103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CFAA98C-80DE-86B8-86D5-28C4267A6592}"/>
              </a:ext>
            </a:extLst>
          </p:cNvPr>
          <p:cNvSpPr/>
          <p:nvPr/>
        </p:nvSpPr>
        <p:spPr>
          <a:xfrm>
            <a:off x="9907730" y="3991312"/>
            <a:ext cx="183564" cy="2103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6903A9-BED4-2E27-1A80-6E25744848B0}"/>
              </a:ext>
            </a:extLst>
          </p:cNvPr>
          <p:cNvSpPr/>
          <p:nvPr/>
        </p:nvSpPr>
        <p:spPr>
          <a:xfrm>
            <a:off x="8748831" y="3472054"/>
            <a:ext cx="250443" cy="2103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3DABC2-1AAA-6ECB-E98A-BCE47E3C3A99}"/>
              </a:ext>
            </a:extLst>
          </p:cNvPr>
          <p:cNvSpPr/>
          <p:nvPr/>
        </p:nvSpPr>
        <p:spPr>
          <a:xfrm>
            <a:off x="9927464" y="3274886"/>
            <a:ext cx="250443" cy="2103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4" grpId="0"/>
      <p:bldP spid="16" grpId="0"/>
      <p:bldP spid="19" grpId="0" animBg="1"/>
      <p:bldP spid="29" grpId="0"/>
      <p:bldP spid="30" grpId="0" animBg="1"/>
      <p:bldP spid="32" grpId="0"/>
      <p:bldP spid="38" grpId="0" animBg="1"/>
      <p:bldP spid="39" grpId="0" animBg="1"/>
      <p:bldP spid="7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8580-B44D-14D2-3BC7-B3A1C759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Вершинний шейдер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94459-66C9-0B4C-7405-B60E7BEE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425914" cy="4351337"/>
          </a:xfrm>
        </p:spPr>
        <p:txBody>
          <a:bodyPr/>
          <a:lstStyle/>
          <a:p>
            <a:r>
              <a:rPr lang="uk-UA" dirty="0"/>
              <a:t>У попередній лекції про </a:t>
            </a:r>
            <a:r>
              <a:rPr lang="en-US" dirty="0"/>
              <a:t>“</a:t>
            </a:r>
            <a:r>
              <a:rPr lang="uk-UA" dirty="0"/>
              <a:t>Що таке </a:t>
            </a:r>
            <a:r>
              <a:rPr lang="en-US" dirty="0"/>
              <a:t>GPU”, </a:t>
            </a:r>
            <a:r>
              <a:rPr lang="uk-UA" dirty="0"/>
              <a:t>я показував котрі частини софтварного растеризатора виконують лоґіку вершинного</a:t>
            </a:r>
            <a:r>
              <a:rPr lang="en-US" dirty="0"/>
              <a:t>/</a:t>
            </a:r>
            <a:r>
              <a:rPr lang="uk-UA" dirty="0"/>
              <a:t>піксельного шейдера</a:t>
            </a:r>
            <a:endParaRPr lang="en-US" dirty="0"/>
          </a:p>
          <a:p>
            <a:pPr lvl="1"/>
            <a:r>
              <a:rPr lang="uk-UA" dirty="0"/>
              <a:t>У вершинному шейдері, ми просто множимо усі позицій вершин з матрицею перетворення</a:t>
            </a:r>
          </a:p>
          <a:p>
            <a:r>
              <a:rPr lang="uk-UA" dirty="0"/>
              <a:t>Я перейду код який здійснює перетворення вершин у </a:t>
            </a:r>
            <a:r>
              <a:rPr lang="en-US" dirty="0"/>
              <a:t>C++ </a:t>
            </a:r>
            <a:r>
              <a:rPr lang="uk-UA" dirty="0"/>
              <a:t>та перетворю його на </a:t>
            </a:r>
            <a:r>
              <a:rPr lang="en-US" dirty="0"/>
              <a:t>HLSL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563AE4-6805-4078-E10D-3C5FF9852942}"/>
              </a:ext>
            </a:extLst>
          </p:cNvPr>
          <p:cNvSpPr/>
          <p:nvPr/>
        </p:nvSpPr>
        <p:spPr>
          <a:xfrm>
            <a:off x="2707572" y="4558636"/>
            <a:ext cx="1296392" cy="89064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16A0DE-F2DC-8FA3-2745-F3DA3AFF6E10}"/>
              </a:ext>
            </a:extLst>
          </p:cNvPr>
          <p:cNvSpPr txBox="1"/>
          <p:nvPr/>
        </p:nvSpPr>
        <p:spPr>
          <a:xfrm>
            <a:off x="2707572" y="4687903"/>
            <a:ext cx="129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Вершинний Шейдер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38D886-8E64-974C-7A2F-7E5A873A2530}"/>
              </a:ext>
            </a:extLst>
          </p:cNvPr>
          <p:cNvSpPr/>
          <p:nvPr/>
        </p:nvSpPr>
        <p:spPr>
          <a:xfrm>
            <a:off x="5224658" y="4558636"/>
            <a:ext cx="1296392" cy="89064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83875-444D-74A3-6E81-38D6EDB794B0}"/>
              </a:ext>
            </a:extLst>
          </p:cNvPr>
          <p:cNvSpPr txBox="1"/>
          <p:nvPr/>
        </p:nvSpPr>
        <p:spPr>
          <a:xfrm>
            <a:off x="5224658" y="4711572"/>
            <a:ext cx="1296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Піксельний Шейдер</a:t>
            </a:r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95C134-B4A5-EBE8-E9F3-30A93B874472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4003964" y="5003960"/>
            <a:ext cx="122069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F88BE7-2409-A7D7-DB92-989B31E45A2C}"/>
              </a:ext>
            </a:extLst>
          </p:cNvPr>
          <p:cNvSpPr txBox="1"/>
          <p:nvPr/>
        </p:nvSpPr>
        <p:spPr>
          <a:xfrm>
            <a:off x="4037607" y="4457775"/>
            <a:ext cx="107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VertexPos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</a:rPr>
              <a:t>VertexUv</a:t>
            </a:r>
            <a:endParaRPr lang="en-US" sz="1400" dirty="0"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3642AF-CAF8-1DE2-B5EC-635C4A48DADF}"/>
              </a:ext>
            </a:extLst>
          </p:cNvPr>
          <p:cNvCxnSpPr>
            <a:cxnSpLocks/>
            <a:stCxn id="19" idx="3"/>
            <a:endCxn id="9" idx="1"/>
          </p:cNvCxnSpPr>
          <p:nvPr/>
        </p:nvCxnSpPr>
        <p:spPr>
          <a:xfrm flipV="1">
            <a:off x="1607119" y="4980291"/>
            <a:ext cx="1100453" cy="1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63B2653-7DB8-74C7-7BEE-65768411D087}"/>
              </a:ext>
            </a:extLst>
          </p:cNvPr>
          <p:cNvSpPr txBox="1"/>
          <p:nvPr/>
        </p:nvSpPr>
        <p:spPr>
          <a:xfrm>
            <a:off x="1634832" y="4451083"/>
            <a:ext cx="107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VertexPos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</a:rPr>
              <a:t>VertexUv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C5F8DC-8225-ABED-C161-0798835FA204}"/>
              </a:ext>
            </a:extLst>
          </p:cNvPr>
          <p:cNvSpPr txBox="1"/>
          <p:nvPr/>
        </p:nvSpPr>
        <p:spPr>
          <a:xfrm>
            <a:off x="310727" y="4657300"/>
            <a:ext cx="1296392" cy="646331"/>
          </a:xfrm>
          <a:prstGeom prst="rect">
            <a:avLst/>
          </a:prstGeom>
          <a:solidFill>
            <a:srgbClr val="FF939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Вхідний асемблер</a:t>
            </a:r>
            <a:endParaRPr lang="en-US" dirty="0">
              <a:latin typeface="YouTube San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95E4DE-928F-E8EB-9110-172DE907AA3D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flipV="1">
            <a:off x="3353788" y="5449285"/>
            <a:ext cx="1980" cy="5619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325EB7-933F-854E-F91D-9E59F985EB94}"/>
              </a:ext>
            </a:extLst>
          </p:cNvPr>
          <p:cNvSpPr txBox="1"/>
          <p:nvPr/>
        </p:nvSpPr>
        <p:spPr>
          <a:xfrm>
            <a:off x="3353788" y="5487087"/>
            <a:ext cx="1386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Consolas" panose="020B0609020204030204" pitchFamily="49" charset="0"/>
              </a:rPr>
              <a:t>Матриція Перетворення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1B6D69-3603-4C70-A2D2-1188A3965FA3}"/>
              </a:ext>
            </a:extLst>
          </p:cNvPr>
          <p:cNvSpPr txBox="1"/>
          <p:nvPr/>
        </p:nvSpPr>
        <p:spPr>
          <a:xfrm>
            <a:off x="2705592" y="6011226"/>
            <a:ext cx="1296392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Буфер</a:t>
            </a:r>
            <a:endParaRPr lang="en-US" dirty="0">
              <a:latin typeface="YouTube San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EA4231-2918-034F-41BE-1BA9EFD23B75}"/>
              </a:ext>
            </a:extLst>
          </p:cNvPr>
          <p:cNvSpPr txBox="1"/>
          <p:nvPr/>
        </p:nvSpPr>
        <p:spPr>
          <a:xfrm>
            <a:off x="6923314" y="3241971"/>
            <a:ext cx="5268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ps_input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ModelVsMain</a:t>
            </a:r>
            <a:r>
              <a:rPr lang="en-US" sz="1200" dirty="0">
                <a:latin typeface="Consolas" panose="020B0609020204030204" pitchFamily="49" charset="0"/>
              </a:rPr>
              <a:t>(float3 </a:t>
            </a:r>
            <a:r>
              <a:rPr lang="en-US" sz="1200" dirty="0" err="1">
                <a:latin typeface="Consolas" panose="020B0609020204030204" pitchFamily="49" charset="0"/>
              </a:rPr>
              <a:t>VertexPos</a:t>
            </a:r>
            <a:r>
              <a:rPr lang="en-US" sz="1200" dirty="0">
                <a:latin typeface="Consolas" panose="020B0609020204030204" pitchFamily="49" charset="0"/>
              </a:rPr>
              <a:t>, float2 </a:t>
            </a:r>
            <a:r>
              <a:rPr lang="en-US" sz="1200" dirty="0" err="1">
                <a:latin typeface="Consolas" panose="020B0609020204030204" pitchFamily="49" charset="0"/>
              </a:rPr>
              <a:t>VertexUv</a:t>
            </a:r>
            <a:r>
              <a:rPr lang="en-US" sz="12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         float4x4 </a:t>
            </a:r>
            <a:r>
              <a:rPr lang="en-US" sz="1200" dirty="0" err="1">
                <a:latin typeface="Consolas" panose="020B0609020204030204" pitchFamily="49" charset="0"/>
              </a:rPr>
              <a:t>WVPTransform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ps_input</a:t>
            </a:r>
            <a:r>
              <a:rPr lang="en-US" sz="1200" dirty="0">
                <a:latin typeface="Consolas" panose="020B0609020204030204" pitchFamily="49" charset="0"/>
              </a:rPr>
              <a:t>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Result.Position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mul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WVPTransform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              float4(</a:t>
            </a:r>
            <a:r>
              <a:rPr lang="en-US" sz="1200" dirty="0" err="1">
                <a:latin typeface="Consolas" panose="020B0609020204030204" pitchFamily="49" charset="0"/>
              </a:rPr>
              <a:t>VertexPos</a:t>
            </a:r>
            <a:r>
              <a:rPr lang="en-US" sz="1200" dirty="0">
                <a:latin typeface="Consolas" panose="020B0609020204030204" pitchFamily="49" charset="0"/>
              </a:rPr>
              <a:t>, 1.0f));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Result.Uv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VertexUv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return Result;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28153F-C0C7-AE25-9C4D-035F3E6313B5}"/>
              </a:ext>
            </a:extLst>
          </p:cNvPr>
          <p:cNvSpPr txBox="1"/>
          <p:nvPr/>
        </p:nvSpPr>
        <p:spPr>
          <a:xfrm>
            <a:off x="6923314" y="2226308"/>
            <a:ext cx="5268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struct </a:t>
            </a:r>
            <a:r>
              <a:rPr lang="en-US" sz="1200" dirty="0" err="1">
                <a:latin typeface="Consolas" panose="020B0609020204030204" pitchFamily="49" charset="0"/>
              </a:rPr>
              <a:t>ps_input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float4 Position : SV_POSITION;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float2 </a:t>
            </a:r>
            <a:r>
              <a:rPr lang="en-US" sz="1200" dirty="0" err="1">
                <a:latin typeface="Consolas" panose="020B0609020204030204" pitchFamily="49" charset="0"/>
              </a:rPr>
              <a:t>Uv</a:t>
            </a:r>
            <a:r>
              <a:rPr lang="en-US" sz="1200" dirty="0">
                <a:latin typeface="Consolas" panose="020B0609020204030204" pitchFamily="49" charset="0"/>
              </a:rPr>
              <a:t> : TEXCOORD0;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8FD0E3-9D71-EB75-37BB-8CBE53B1AB04}"/>
              </a:ext>
            </a:extLst>
          </p:cNvPr>
          <p:cNvSpPr/>
          <p:nvPr/>
        </p:nvSpPr>
        <p:spPr>
          <a:xfrm>
            <a:off x="7273636" y="4007924"/>
            <a:ext cx="4085112" cy="39782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1B76B52-1A1B-D08E-2BE2-9C1B20D894C9}"/>
              </a:ext>
            </a:extLst>
          </p:cNvPr>
          <p:cNvSpPr/>
          <p:nvPr/>
        </p:nvSpPr>
        <p:spPr>
          <a:xfrm>
            <a:off x="8327813" y="2827113"/>
            <a:ext cx="923066" cy="210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CFAA98C-80DE-86B8-86D5-28C4267A6592}"/>
              </a:ext>
            </a:extLst>
          </p:cNvPr>
          <p:cNvSpPr/>
          <p:nvPr/>
        </p:nvSpPr>
        <p:spPr>
          <a:xfrm>
            <a:off x="8829304" y="2628965"/>
            <a:ext cx="1007425" cy="210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231610-8454-6816-5733-C71357CC664D}"/>
              </a:ext>
            </a:extLst>
          </p:cNvPr>
          <p:cNvSpPr/>
          <p:nvPr/>
        </p:nvSpPr>
        <p:spPr>
          <a:xfrm>
            <a:off x="8740239" y="3259674"/>
            <a:ext cx="584235" cy="21745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74A2FE-FFEC-84EF-AB3C-F571315CD003}"/>
              </a:ext>
            </a:extLst>
          </p:cNvPr>
          <p:cNvSpPr/>
          <p:nvPr/>
        </p:nvSpPr>
        <p:spPr>
          <a:xfrm>
            <a:off x="8748781" y="3460204"/>
            <a:ext cx="744135" cy="21745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A20C2D-005E-E0A0-234C-37E1D4BBCA1A}"/>
              </a:ext>
            </a:extLst>
          </p:cNvPr>
          <p:cNvSpPr/>
          <p:nvPr/>
        </p:nvSpPr>
        <p:spPr>
          <a:xfrm>
            <a:off x="10238972" y="3251656"/>
            <a:ext cx="637575" cy="21745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200D91-DC73-F259-E55A-C4DC43E6C306}"/>
              </a:ext>
            </a:extLst>
          </p:cNvPr>
          <p:cNvSpPr/>
          <p:nvPr/>
        </p:nvSpPr>
        <p:spPr>
          <a:xfrm>
            <a:off x="6944460" y="3289743"/>
            <a:ext cx="798338" cy="210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D99D85-EE71-E33A-6285-13FFF63090D0}"/>
              </a:ext>
            </a:extLst>
          </p:cNvPr>
          <p:cNvSpPr/>
          <p:nvPr/>
        </p:nvSpPr>
        <p:spPr>
          <a:xfrm>
            <a:off x="8680784" y="3176337"/>
            <a:ext cx="2965784" cy="3237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D5A4811-8A96-CF16-C2E3-A1DED6A8D90A}"/>
              </a:ext>
            </a:extLst>
          </p:cNvPr>
          <p:cNvSpPr/>
          <p:nvPr/>
        </p:nvSpPr>
        <p:spPr>
          <a:xfrm>
            <a:off x="7343629" y="2628965"/>
            <a:ext cx="1337155" cy="210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1FC660E-5C2C-C91E-215C-D92F78E9B0CE}"/>
              </a:ext>
            </a:extLst>
          </p:cNvPr>
          <p:cNvSpPr/>
          <p:nvPr/>
        </p:nvSpPr>
        <p:spPr>
          <a:xfrm>
            <a:off x="7341708" y="2813041"/>
            <a:ext cx="837585" cy="210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8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6" grpId="1" animBg="1"/>
      <p:bldP spid="38" grpId="0" animBg="1"/>
      <p:bldP spid="38" grpId="1" animBg="1"/>
      <p:bldP spid="39" grpId="0" animBg="1"/>
      <p:bldP spid="39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2" grpId="0" animBg="1"/>
      <p:bldP spid="37" grpId="0" animBg="1"/>
      <p:bldP spid="37" grpId="1" animBg="1"/>
      <p:bldP spid="40" grpId="0" animBg="1"/>
      <p:bldP spid="4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8580-B44D-14D2-3BC7-B3A1C759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Вершинний шейдер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563AE4-6805-4078-E10D-3C5FF9852942}"/>
              </a:ext>
            </a:extLst>
          </p:cNvPr>
          <p:cNvSpPr/>
          <p:nvPr/>
        </p:nvSpPr>
        <p:spPr>
          <a:xfrm>
            <a:off x="2707572" y="4558636"/>
            <a:ext cx="1296392" cy="89064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16A0DE-F2DC-8FA3-2745-F3DA3AFF6E10}"/>
              </a:ext>
            </a:extLst>
          </p:cNvPr>
          <p:cNvSpPr txBox="1"/>
          <p:nvPr/>
        </p:nvSpPr>
        <p:spPr>
          <a:xfrm>
            <a:off x="2707572" y="4687903"/>
            <a:ext cx="129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Вершинний Шейдер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38D886-8E64-974C-7A2F-7E5A873A2530}"/>
              </a:ext>
            </a:extLst>
          </p:cNvPr>
          <p:cNvSpPr/>
          <p:nvPr/>
        </p:nvSpPr>
        <p:spPr>
          <a:xfrm>
            <a:off x="5224658" y="4558636"/>
            <a:ext cx="1296392" cy="89064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83875-444D-74A3-6E81-38D6EDB794B0}"/>
              </a:ext>
            </a:extLst>
          </p:cNvPr>
          <p:cNvSpPr txBox="1"/>
          <p:nvPr/>
        </p:nvSpPr>
        <p:spPr>
          <a:xfrm>
            <a:off x="5224658" y="4711572"/>
            <a:ext cx="1296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Піксельний Шейдер</a:t>
            </a:r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95C134-B4A5-EBE8-E9F3-30A93B874472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4003964" y="5003960"/>
            <a:ext cx="122069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F88BE7-2409-A7D7-DB92-989B31E45A2C}"/>
              </a:ext>
            </a:extLst>
          </p:cNvPr>
          <p:cNvSpPr txBox="1"/>
          <p:nvPr/>
        </p:nvSpPr>
        <p:spPr>
          <a:xfrm>
            <a:off x="4037607" y="4457775"/>
            <a:ext cx="107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VertexPos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</a:rPr>
              <a:t>VertexUv</a:t>
            </a:r>
            <a:endParaRPr lang="en-US" sz="1400" dirty="0"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3642AF-CAF8-1DE2-B5EC-635C4A48DADF}"/>
              </a:ext>
            </a:extLst>
          </p:cNvPr>
          <p:cNvCxnSpPr>
            <a:cxnSpLocks/>
            <a:stCxn id="19" idx="3"/>
            <a:endCxn id="9" idx="1"/>
          </p:cNvCxnSpPr>
          <p:nvPr/>
        </p:nvCxnSpPr>
        <p:spPr>
          <a:xfrm flipV="1">
            <a:off x="1607119" y="4980291"/>
            <a:ext cx="1100453" cy="1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63B2653-7DB8-74C7-7BEE-65768411D087}"/>
              </a:ext>
            </a:extLst>
          </p:cNvPr>
          <p:cNvSpPr txBox="1"/>
          <p:nvPr/>
        </p:nvSpPr>
        <p:spPr>
          <a:xfrm>
            <a:off x="1634832" y="4451083"/>
            <a:ext cx="107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VertexPos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</a:rPr>
              <a:t>VertexUv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C5F8DC-8225-ABED-C161-0798835FA204}"/>
              </a:ext>
            </a:extLst>
          </p:cNvPr>
          <p:cNvSpPr txBox="1"/>
          <p:nvPr/>
        </p:nvSpPr>
        <p:spPr>
          <a:xfrm>
            <a:off x="310727" y="4657300"/>
            <a:ext cx="1296392" cy="646331"/>
          </a:xfrm>
          <a:prstGeom prst="rect">
            <a:avLst/>
          </a:prstGeom>
          <a:solidFill>
            <a:srgbClr val="FF939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Вхідний асемблер</a:t>
            </a:r>
            <a:endParaRPr lang="en-US" dirty="0">
              <a:latin typeface="YouTube San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95E4DE-928F-E8EB-9110-172DE907AA3D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flipV="1">
            <a:off x="3353788" y="5449285"/>
            <a:ext cx="1980" cy="5619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325EB7-933F-854E-F91D-9E59F985EB94}"/>
              </a:ext>
            </a:extLst>
          </p:cNvPr>
          <p:cNvSpPr txBox="1"/>
          <p:nvPr/>
        </p:nvSpPr>
        <p:spPr>
          <a:xfrm>
            <a:off x="3353788" y="5487087"/>
            <a:ext cx="1386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Consolas" panose="020B0609020204030204" pitchFamily="49" charset="0"/>
              </a:rPr>
              <a:t>Матриція Перетворення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1B6D69-3603-4C70-A2D2-1188A3965FA3}"/>
              </a:ext>
            </a:extLst>
          </p:cNvPr>
          <p:cNvSpPr txBox="1"/>
          <p:nvPr/>
        </p:nvSpPr>
        <p:spPr>
          <a:xfrm>
            <a:off x="2705592" y="6011226"/>
            <a:ext cx="1296392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Буфер</a:t>
            </a:r>
            <a:endParaRPr lang="en-US" dirty="0">
              <a:latin typeface="YouTube San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EA4231-2918-034F-41BE-1BA9EFD23B75}"/>
              </a:ext>
            </a:extLst>
          </p:cNvPr>
          <p:cNvSpPr txBox="1"/>
          <p:nvPr/>
        </p:nvSpPr>
        <p:spPr>
          <a:xfrm>
            <a:off x="6923314" y="3241971"/>
            <a:ext cx="5268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ps_input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ModelVsMain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vs_input</a:t>
            </a:r>
            <a:r>
              <a:rPr lang="en-US" sz="1200" dirty="0">
                <a:latin typeface="Consolas" panose="020B0609020204030204" pitchFamily="49" charset="0"/>
              </a:rPr>
              <a:t> Input,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         float4x4 </a:t>
            </a:r>
            <a:r>
              <a:rPr lang="en-US" sz="1200" dirty="0" err="1">
                <a:latin typeface="Consolas" panose="020B0609020204030204" pitchFamily="49" charset="0"/>
              </a:rPr>
              <a:t>WVPTransform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ps_input</a:t>
            </a:r>
            <a:r>
              <a:rPr lang="en-US" sz="1200" dirty="0">
                <a:latin typeface="Consolas" panose="020B0609020204030204" pitchFamily="49" charset="0"/>
              </a:rPr>
              <a:t>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Result.Position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mul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WVPTransform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              float4(</a:t>
            </a:r>
            <a:r>
              <a:rPr lang="en-US" sz="1200" dirty="0" err="1">
                <a:latin typeface="Consolas" panose="020B0609020204030204" pitchFamily="49" charset="0"/>
              </a:rPr>
              <a:t>Input.Pos</a:t>
            </a:r>
            <a:r>
              <a:rPr lang="en-US" sz="1200" dirty="0">
                <a:latin typeface="Consolas" panose="020B0609020204030204" pitchFamily="49" charset="0"/>
              </a:rPr>
              <a:t>, 1.0f));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Result.Uv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Input.Uv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return Result;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28153F-C0C7-AE25-9C4D-035F3E6313B5}"/>
              </a:ext>
            </a:extLst>
          </p:cNvPr>
          <p:cNvSpPr txBox="1"/>
          <p:nvPr/>
        </p:nvSpPr>
        <p:spPr>
          <a:xfrm>
            <a:off x="6923314" y="2226308"/>
            <a:ext cx="5268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struct </a:t>
            </a:r>
            <a:r>
              <a:rPr lang="en-US" sz="1200" dirty="0" err="1">
                <a:latin typeface="Consolas" panose="020B0609020204030204" pitchFamily="49" charset="0"/>
              </a:rPr>
              <a:t>ps_input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float4 Position : SV_POSITION;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float2 </a:t>
            </a:r>
            <a:r>
              <a:rPr lang="en-US" sz="1200" dirty="0" err="1">
                <a:latin typeface="Consolas" panose="020B0609020204030204" pitchFamily="49" charset="0"/>
              </a:rPr>
              <a:t>Uv</a:t>
            </a:r>
            <a:r>
              <a:rPr lang="en-US" sz="1200" dirty="0">
                <a:latin typeface="Consolas" panose="020B0609020204030204" pitchFamily="49" charset="0"/>
              </a:rPr>
              <a:t> : TEXCOORD0;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EF6CD-4839-F7F3-9945-0835B67F5A94}"/>
              </a:ext>
            </a:extLst>
          </p:cNvPr>
          <p:cNvSpPr txBox="1"/>
          <p:nvPr/>
        </p:nvSpPr>
        <p:spPr>
          <a:xfrm>
            <a:off x="6923314" y="1210645"/>
            <a:ext cx="5268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struct </a:t>
            </a:r>
            <a:r>
              <a:rPr lang="en-US" sz="1200" dirty="0" err="1">
                <a:latin typeface="Consolas" panose="020B0609020204030204" pitchFamily="49" charset="0"/>
              </a:rPr>
              <a:t>vs_input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</a:t>
            </a:r>
            <a:r>
              <a:rPr lang="uk-UA" sz="1200" dirty="0">
                <a:latin typeface="Consolas" panose="020B0609020204030204" pitchFamily="49" charset="0"/>
              </a:rPr>
              <a:t>3</a:t>
            </a:r>
            <a:r>
              <a:rPr lang="en-US" sz="1200" dirty="0">
                <a:latin typeface="Consolas" panose="020B0609020204030204" pitchFamily="49" charset="0"/>
              </a:rPr>
              <a:t> Position : POSITION;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float2 </a:t>
            </a:r>
            <a:r>
              <a:rPr lang="en-US" sz="1200" dirty="0" err="1">
                <a:latin typeface="Consolas" panose="020B0609020204030204" pitchFamily="49" charset="0"/>
              </a:rPr>
              <a:t>Uv</a:t>
            </a:r>
            <a:r>
              <a:rPr lang="en-US" sz="1200" dirty="0">
                <a:latin typeface="Consolas" panose="020B0609020204030204" pitchFamily="49" charset="0"/>
              </a:rPr>
              <a:t> : TEXCOORD0;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D0676-EC42-A662-C532-B069DD2FB5C1}"/>
              </a:ext>
            </a:extLst>
          </p:cNvPr>
          <p:cNvSpPr/>
          <p:nvPr/>
        </p:nvSpPr>
        <p:spPr>
          <a:xfrm>
            <a:off x="8327813" y="1803781"/>
            <a:ext cx="923066" cy="210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194A79-59EF-305B-E355-C0C5F23891F8}"/>
              </a:ext>
            </a:extLst>
          </p:cNvPr>
          <p:cNvSpPr/>
          <p:nvPr/>
        </p:nvSpPr>
        <p:spPr>
          <a:xfrm>
            <a:off x="8829305" y="1593601"/>
            <a:ext cx="828672" cy="210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15C6A3-8A05-AE85-1CB7-3ABAEC630675}"/>
              </a:ext>
            </a:extLst>
          </p:cNvPr>
          <p:cNvSpPr/>
          <p:nvPr/>
        </p:nvSpPr>
        <p:spPr>
          <a:xfrm>
            <a:off x="7553328" y="1234762"/>
            <a:ext cx="828672" cy="210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D7DE29-C733-AC10-5EF7-5C71058BC4B4}"/>
              </a:ext>
            </a:extLst>
          </p:cNvPr>
          <p:cNvSpPr/>
          <p:nvPr/>
        </p:nvSpPr>
        <p:spPr>
          <a:xfrm>
            <a:off x="8728985" y="3275542"/>
            <a:ext cx="1317462" cy="210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E5920C-B797-C264-A81A-EF988F409695}"/>
              </a:ext>
            </a:extLst>
          </p:cNvPr>
          <p:cNvSpPr/>
          <p:nvPr/>
        </p:nvSpPr>
        <p:spPr>
          <a:xfrm>
            <a:off x="9736020" y="4198134"/>
            <a:ext cx="838793" cy="210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888208-CCC7-10BD-A097-F350A5939989}"/>
              </a:ext>
            </a:extLst>
          </p:cNvPr>
          <p:cNvSpPr/>
          <p:nvPr/>
        </p:nvSpPr>
        <p:spPr>
          <a:xfrm>
            <a:off x="8327813" y="4384427"/>
            <a:ext cx="842501" cy="210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356DC77-69E4-F3F2-10E5-9D9D87E2B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425914" cy="4351337"/>
          </a:xfrm>
        </p:spPr>
        <p:txBody>
          <a:bodyPr/>
          <a:lstStyle/>
          <a:p>
            <a:r>
              <a:rPr lang="uk-UA" dirty="0"/>
              <a:t>У попередній лекції про </a:t>
            </a:r>
            <a:r>
              <a:rPr lang="en-US" dirty="0"/>
              <a:t>“</a:t>
            </a:r>
            <a:r>
              <a:rPr lang="uk-UA" dirty="0"/>
              <a:t>Що таке </a:t>
            </a:r>
            <a:r>
              <a:rPr lang="en-US" dirty="0"/>
              <a:t>GPU”, </a:t>
            </a:r>
            <a:r>
              <a:rPr lang="uk-UA" dirty="0"/>
              <a:t>я показував котрі частини софтварного растеризатора виконують лоґіку вершинного</a:t>
            </a:r>
            <a:r>
              <a:rPr lang="en-US" dirty="0"/>
              <a:t>/</a:t>
            </a:r>
            <a:r>
              <a:rPr lang="uk-UA" dirty="0"/>
              <a:t>піксельного шейдера</a:t>
            </a:r>
            <a:endParaRPr lang="en-US" dirty="0"/>
          </a:p>
          <a:p>
            <a:pPr lvl="1"/>
            <a:r>
              <a:rPr lang="uk-UA" dirty="0"/>
              <a:t>У вершинному шейдері, ми просто множимо усі позицій вершин з матрицею перетворення</a:t>
            </a:r>
          </a:p>
          <a:p>
            <a:r>
              <a:rPr lang="uk-UA" dirty="0"/>
              <a:t>Я перейду код який здійснює перетворення вершин у </a:t>
            </a:r>
            <a:r>
              <a:rPr lang="en-US" dirty="0"/>
              <a:t>C++ </a:t>
            </a:r>
            <a:r>
              <a:rPr lang="uk-UA" dirty="0"/>
              <a:t>та перетворю його на </a:t>
            </a:r>
            <a:r>
              <a:rPr lang="en-US" dirty="0"/>
              <a:t>HLSL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B06188-A64A-B910-E723-20F8D4887EB0}"/>
              </a:ext>
            </a:extLst>
          </p:cNvPr>
          <p:cNvSpPr/>
          <p:nvPr/>
        </p:nvSpPr>
        <p:spPr>
          <a:xfrm>
            <a:off x="8728985" y="3425654"/>
            <a:ext cx="1888883" cy="2740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D0DE17-AC0A-DBAF-980D-20A292C0E73E}"/>
                  </a:ext>
                </a:extLst>
              </p:cNvPr>
              <p:cNvSpPr txBox="1"/>
              <p:nvPr/>
            </p:nvSpPr>
            <p:spPr>
              <a:xfrm>
                <a:off x="9250879" y="441434"/>
                <a:ext cx="454375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D0DE17-AC0A-DBAF-980D-20A292C0E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879" y="441434"/>
                <a:ext cx="45437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85D8BB71-4312-D7BE-1F30-C83674D93538}"/>
              </a:ext>
            </a:extLst>
          </p:cNvPr>
          <p:cNvSpPr txBox="1"/>
          <p:nvPr/>
        </p:nvSpPr>
        <p:spPr>
          <a:xfrm>
            <a:off x="10162289" y="441431"/>
            <a:ext cx="35945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ouTube Sans"/>
              </a:rPr>
              <a:t>…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0DBDB93-C048-E557-3603-2DFFE2544340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9657977" y="1698776"/>
            <a:ext cx="7094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85D2DD-5C25-8B55-D10A-8C893124410B}"/>
              </a:ext>
            </a:extLst>
          </p:cNvPr>
          <p:cNvCxnSpPr>
            <a:cxnSpLocks/>
          </p:cNvCxnSpPr>
          <p:nvPr/>
        </p:nvCxnSpPr>
        <p:spPr>
          <a:xfrm flipH="1">
            <a:off x="9250879" y="1908955"/>
            <a:ext cx="9945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9BEFEE0-4065-DD3E-0C9D-0A2E27056DAF}"/>
              </a:ext>
            </a:extLst>
          </p:cNvPr>
          <p:cNvSpPr txBox="1"/>
          <p:nvPr/>
        </p:nvSpPr>
        <p:spPr>
          <a:xfrm>
            <a:off x="10163924" y="1461886"/>
            <a:ext cx="1532408" cy="49244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600" dirty="0">
              <a:latin typeface="YouTube Sans"/>
            </a:endParaRPr>
          </a:p>
          <a:p>
            <a:pPr algn="ctr"/>
            <a:r>
              <a:rPr lang="uk-UA" sz="1400" dirty="0">
                <a:latin typeface="YouTube Sans"/>
              </a:rPr>
              <a:t>Відображення</a:t>
            </a:r>
            <a:endParaRPr lang="en-US" sz="1400" dirty="0">
              <a:latin typeface="YouTube Sans"/>
            </a:endParaRPr>
          </a:p>
          <a:p>
            <a:pPr algn="ctr"/>
            <a:endParaRPr lang="en-US" sz="600" dirty="0">
              <a:latin typeface="YouTube Sans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9058542-1839-E286-0FAA-5F7B8A2703D4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9071152" y="751361"/>
            <a:ext cx="0" cy="4766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BF92CAC-F8B2-1310-8AF6-AAACBCB44FFD}"/>
              </a:ext>
            </a:extLst>
          </p:cNvPr>
          <p:cNvCxnSpPr>
            <a:cxnSpLocks/>
          </p:cNvCxnSpPr>
          <p:nvPr/>
        </p:nvCxnSpPr>
        <p:spPr>
          <a:xfrm flipH="1">
            <a:off x="9071152" y="1217727"/>
            <a:ext cx="18589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C696C1-3B84-31C9-3C7A-AE28767991C7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10930128" y="1210645"/>
            <a:ext cx="0" cy="2512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CB7D3AE-2964-5F5C-C5B3-818DC19AAEFD}"/>
              </a:ext>
            </a:extLst>
          </p:cNvPr>
          <p:cNvSpPr txBox="1"/>
          <p:nvPr/>
        </p:nvSpPr>
        <p:spPr>
          <a:xfrm>
            <a:off x="8076509" y="441432"/>
            <a:ext cx="35945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ouTube Sans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9262D70-693A-CA74-1A24-67AA42F5EA08}"/>
                  </a:ext>
                </a:extLst>
              </p:cNvPr>
              <p:cNvSpPr txBox="1"/>
              <p:nvPr/>
            </p:nvSpPr>
            <p:spPr>
              <a:xfrm>
                <a:off x="8891425" y="443584"/>
                <a:ext cx="359454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9262D70-693A-CA74-1A24-67AA42F5E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1425" y="443584"/>
                <a:ext cx="3594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46D9F5-85B5-6870-740E-F1CB5DF69B30}"/>
                  </a:ext>
                </a:extLst>
              </p:cNvPr>
              <p:cNvSpPr txBox="1"/>
              <p:nvPr/>
            </p:nvSpPr>
            <p:spPr>
              <a:xfrm>
                <a:off x="9706584" y="443407"/>
                <a:ext cx="454375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46D9F5-85B5-6870-740E-F1CB5DF69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584" y="443407"/>
                <a:ext cx="45437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BDF07A3-A6E3-9909-7B42-0B779998AF21}"/>
                  </a:ext>
                </a:extLst>
              </p:cNvPr>
              <p:cNvSpPr txBox="1"/>
              <p:nvPr/>
            </p:nvSpPr>
            <p:spPr>
              <a:xfrm>
                <a:off x="8437454" y="443407"/>
                <a:ext cx="454375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BDF07A3-A6E3-9909-7B42-0B779998A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454" y="443407"/>
                <a:ext cx="45437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84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2" animBg="1"/>
      <p:bldP spid="6" grpId="0" animBg="1"/>
      <p:bldP spid="6" grpId="1" animBg="1"/>
      <p:bldP spid="7" grpId="0" animBg="1"/>
      <p:bldP spid="7" grpId="1" animBg="1"/>
      <p:bldP spid="12" grpId="0" animBg="1"/>
      <p:bldP spid="12" grpId="1" animBg="1"/>
      <p:bldP spid="17" grpId="0" animBg="1"/>
      <p:bldP spid="17" grpId="2" animBg="1"/>
      <p:bldP spid="18" grpId="0" animBg="1"/>
      <p:bldP spid="18" grpId="2" animBg="1"/>
      <p:bldP spid="3" grpId="0" animBg="1"/>
      <p:bldP spid="23" grpId="0" animBg="1"/>
      <p:bldP spid="23" grpId="1" animBg="1"/>
      <p:bldP spid="27" grpId="0" animBg="1"/>
      <p:bldP spid="27" grpId="1" animBg="1"/>
      <p:bldP spid="38" grpId="0" animBg="1"/>
      <p:bldP spid="38" grpId="1" animBg="1"/>
      <p:bldP spid="51" grpId="0" animBg="1"/>
      <p:bldP spid="51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8580-B44D-14D2-3BC7-B3A1C759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Вершинний шейдер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563AE4-6805-4078-E10D-3C5FF9852942}"/>
              </a:ext>
            </a:extLst>
          </p:cNvPr>
          <p:cNvSpPr/>
          <p:nvPr/>
        </p:nvSpPr>
        <p:spPr>
          <a:xfrm>
            <a:off x="2707572" y="4558636"/>
            <a:ext cx="1296392" cy="89064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16A0DE-F2DC-8FA3-2745-F3DA3AFF6E10}"/>
              </a:ext>
            </a:extLst>
          </p:cNvPr>
          <p:cNvSpPr txBox="1"/>
          <p:nvPr/>
        </p:nvSpPr>
        <p:spPr>
          <a:xfrm>
            <a:off x="2707572" y="4687903"/>
            <a:ext cx="129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Вершинний Шейдер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38D886-8E64-974C-7A2F-7E5A873A2530}"/>
              </a:ext>
            </a:extLst>
          </p:cNvPr>
          <p:cNvSpPr/>
          <p:nvPr/>
        </p:nvSpPr>
        <p:spPr>
          <a:xfrm>
            <a:off x="5224658" y="4558636"/>
            <a:ext cx="1296392" cy="89064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83875-444D-74A3-6E81-38D6EDB794B0}"/>
              </a:ext>
            </a:extLst>
          </p:cNvPr>
          <p:cNvSpPr txBox="1"/>
          <p:nvPr/>
        </p:nvSpPr>
        <p:spPr>
          <a:xfrm>
            <a:off x="5224658" y="4711572"/>
            <a:ext cx="1296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Піксельний Шейдер</a:t>
            </a:r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95C134-B4A5-EBE8-E9F3-30A93B874472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4003964" y="5003960"/>
            <a:ext cx="122069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F88BE7-2409-A7D7-DB92-989B31E45A2C}"/>
              </a:ext>
            </a:extLst>
          </p:cNvPr>
          <p:cNvSpPr txBox="1"/>
          <p:nvPr/>
        </p:nvSpPr>
        <p:spPr>
          <a:xfrm>
            <a:off x="4037607" y="4457775"/>
            <a:ext cx="107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VertexPos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</a:rPr>
              <a:t>VertexUv</a:t>
            </a:r>
            <a:endParaRPr lang="en-US" sz="1400" dirty="0"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3642AF-CAF8-1DE2-B5EC-635C4A48DADF}"/>
              </a:ext>
            </a:extLst>
          </p:cNvPr>
          <p:cNvCxnSpPr>
            <a:cxnSpLocks/>
            <a:stCxn id="19" idx="3"/>
            <a:endCxn id="9" idx="1"/>
          </p:cNvCxnSpPr>
          <p:nvPr/>
        </p:nvCxnSpPr>
        <p:spPr>
          <a:xfrm flipV="1">
            <a:off x="1607119" y="4980291"/>
            <a:ext cx="1100453" cy="1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63B2653-7DB8-74C7-7BEE-65768411D087}"/>
              </a:ext>
            </a:extLst>
          </p:cNvPr>
          <p:cNvSpPr txBox="1"/>
          <p:nvPr/>
        </p:nvSpPr>
        <p:spPr>
          <a:xfrm>
            <a:off x="1634832" y="4451083"/>
            <a:ext cx="107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VertexPos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</a:rPr>
              <a:t>VertexUv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C5F8DC-8225-ABED-C161-0798835FA204}"/>
              </a:ext>
            </a:extLst>
          </p:cNvPr>
          <p:cNvSpPr txBox="1"/>
          <p:nvPr/>
        </p:nvSpPr>
        <p:spPr>
          <a:xfrm>
            <a:off x="310727" y="4657300"/>
            <a:ext cx="1296392" cy="646331"/>
          </a:xfrm>
          <a:prstGeom prst="rect">
            <a:avLst/>
          </a:prstGeom>
          <a:solidFill>
            <a:srgbClr val="FF939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Вхідний асемблер</a:t>
            </a:r>
            <a:endParaRPr lang="en-US" dirty="0">
              <a:latin typeface="YouTube San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95E4DE-928F-E8EB-9110-172DE907AA3D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flipV="1">
            <a:off x="3353788" y="5449285"/>
            <a:ext cx="1980" cy="5619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325EB7-933F-854E-F91D-9E59F985EB94}"/>
              </a:ext>
            </a:extLst>
          </p:cNvPr>
          <p:cNvSpPr txBox="1"/>
          <p:nvPr/>
        </p:nvSpPr>
        <p:spPr>
          <a:xfrm>
            <a:off x="3353788" y="5487087"/>
            <a:ext cx="1386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Consolas" panose="020B0609020204030204" pitchFamily="49" charset="0"/>
              </a:rPr>
              <a:t>Матриція Перетворення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1B6D69-3603-4C70-A2D2-1188A3965FA3}"/>
              </a:ext>
            </a:extLst>
          </p:cNvPr>
          <p:cNvSpPr txBox="1"/>
          <p:nvPr/>
        </p:nvSpPr>
        <p:spPr>
          <a:xfrm>
            <a:off x="2705592" y="6011226"/>
            <a:ext cx="1296392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Буфер</a:t>
            </a:r>
            <a:endParaRPr lang="en-US" dirty="0">
              <a:latin typeface="YouTube San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EA4231-2918-034F-41BE-1BA9EFD23B75}"/>
              </a:ext>
            </a:extLst>
          </p:cNvPr>
          <p:cNvSpPr txBox="1"/>
          <p:nvPr/>
        </p:nvSpPr>
        <p:spPr>
          <a:xfrm>
            <a:off x="6923314" y="3241971"/>
            <a:ext cx="5268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ps_input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ModelVsMain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vs_input</a:t>
            </a:r>
            <a:r>
              <a:rPr lang="en-US" sz="1200" dirty="0">
                <a:latin typeface="Consolas" panose="020B0609020204030204" pitchFamily="49" charset="0"/>
              </a:rPr>
              <a:t> Input)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ps_input</a:t>
            </a:r>
            <a:r>
              <a:rPr lang="en-US" sz="1200" dirty="0">
                <a:latin typeface="Consolas" panose="020B0609020204030204" pitchFamily="49" charset="0"/>
              </a:rPr>
              <a:t> Result;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Result.Position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mul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WVPTransform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              float4(</a:t>
            </a:r>
            <a:r>
              <a:rPr lang="en-US" sz="1200" dirty="0" err="1">
                <a:latin typeface="Consolas" panose="020B0609020204030204" pitchFamily="49" charset="0"/>
              </a:rPr>
              <a:t>Input.Pos</a:t>
            </a:r>
            <a:r>
              <a:rPr lang="en-US" sz="1200" dirty="0">
                <a:latin typeface="Consolas" panose="020B0609020204030204" pitchFamily="49" charset="0"/>
              </a:rPr>
              <a:t>, 1.0f));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Result.Uv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Input.Uv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return Result;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28153F-C0C7-AE25-9C4D-035F3E6313B5}"/>
              </a:ext>
            </a:extLst>
          </p:cNvPr>
          <p:cNvSpPr txBox="1"/>
          <p:nvPr/>
        </p:nvSpPr>
        <p:spPr>
          <a:xfrm>
            <a:off x="6923314" y="2226308"/>
            <a:ext cx="5268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struct </a:t>
            </a:r>
            <a:r>
              <a:rPr lang="en-US" sz="1200" dirty="0" err="1">
                <a:latin typeface="Consolas" panose="020B0609020204030204" pitchFamily="49" charset="0"/>
              </a:rPr>
              <a:t>ps_input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float4 Position : SV_POSITION;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float2 </a:t>
            </a:r>
            <a:r>
              <a:rPr lang="en-US" sz="1200" dirty="0" err="1">
                <a:latin typeface="Consolas" panose="020B0609020204030204" pitchFamily="49" charset="0"/>
              </a:rPr>
              <a:t>Uv</a:t>
            </a:r>
            <a:r>
              <a:rPr lang="en-US" sz="1200" dirty="0">
                <a:latin typeface="Consolas" panose="020B0609020204030204" pitchFamily="49" charset="0"/>
              </a:rPr>
              <a:t> : TEXCOORD0;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EF6CD-4839-F7F3-9945-0835B67F5A94}"/>
              </a:ext>
            </a:extLst>
          </p:cNvPr>
          <p:cNvSpPr txBox="1"/>
          <p:nvPr/>
        </p:nvSpPr>
        <p:spPr>
          <a:xfrm>
            <a:off x="6923314" y="1210645"/>
            <a:ext cx="5268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struct </a:t>
            </a:r>
            <a:r>
              <a:rPr lang="en-US" sz="1200" dirty="0" err="1">
                <a:latin typeface="Consolas" panose="020B0609020204030204" pitchFamily="49" charset="0"/>
              </a:rPr>
              <a:t>vs_input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</a:t>
            </a:r>
            <a:r>
              <a:rPr lang="uk-UA" sz="1200" dirty="0">
                <a:latin typeface="Consolas" panose="020B0609020204030204" pitchFamily="49" charset="0"/>
              </a:rPr>
              <a:t>3</a:t>
            </a:r>
            <a:r>
              <a:rPr lang="en-US" sz="1200" dirty="0">
                <a:latin typeface="Consolas" panose="020B0609020204030204" pitchFamily="49" charset="0"/>
              </a:rPr>
              <a:t> Position : POSITION;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float2 </a:t>
            </a:r>
            <a:r>
              <a:rPr lang="en-US" sz="1200" dirty="0" err="1">
                <a:latin typeface="Consolas" panose="020B0609020204030204" pitchFamily="49" charset="0"/>
              </a:rPr>
              <a:t>Uv</a:t>
            </a:r>
            <a:r>
              <a:rPr lang="en-US" sz="1200" dirty="0">
                <a:latin typeface="Consolas" panose="020B0609020204030204" pitchFamily="49" charset="0"/>
              </a:rPr>
              <a:t> : TEXCOORD0;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6213E7-6DFB-4593-8489-1103B2464AA6}"/>
              </a:ext>
            </a:extLst>
          </p:cNvPr>
          <p:cNvSpPr txBox="1"/>
          <p:nvPr/>
        </p:nvSpPr>
        <p:spPr>
          <a:xfrm>
            <a:off x="6923314" y="379648"/>
            <a:ext cx="5268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cbuffer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RenderUniforms</a:t>
            </a:r>
            <a:r>
              <a:rPr lang="en-US" sz="1200" dirty="0">
                <a:latin typeface="Consolas" panose="020B0609020204030204" pitchFamily="49" charset="0"/>
              </a:rPr>
              <a:t> : register(b0)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float4x4 </a:t>
            </a:r>
            <a:r>
              <a:rPr lang="en-US" sz="1200" dirty="0" err="1">
                <a:latin typeface="Consolas" panose="020B0609020204030204" pitchFamily="49" charset="0"/>
              </a:rPr>
              <a:t>WVPTransform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BB66D4-E317-2A25-A023-349D9CE20250}"/>
              </a:ext>
            </a:extLst>
          </p:cNvPr>
          <p:cNvSpPr/>
          <p:nvPr/>
        </p:nvSpPr>
        <p:spPr>
          <a:xfrm>
            <a:off x="6974541" y="379648"/>
            <a:ext cx="675341" cy="25385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F74650-F68B-923E-40D5-B2B2AA1870A2}"/>
              </a:ext>
            </a:extLst>
          </p:cNvPr>
          <p:cNvSpPr/>
          <p:nvPr/>
        </p:nvSpPr>
        <p:spPr>
          <a:xfrm>
            <a:off x="7649882" y="376660"/>
            <a:ext cx="1255059" cy="25385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9EFB49-527A-790A-A5F8-B11B24E5D532}"/>
              </a:ext>
            </a:extLst>
          </p:cNvPr>
          <p:cNvSpPr/>
          <p:nvPr/>
        </p:nvSpPr>
        <p:spPr>
          <a:xfrm>
            <a:off x="7312211" y="753946"/>
            <a:ext cx="1909483" cy="25385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A17E97-26CB-2A4A-83BE-45A54B43131B}"/>
              </a:ext>
            </a:extLst>
          </p:cNvPr>
          <p:cNvSpPr/>
          <p:nvPr/>
        </p:nvSpPr>
        <p:spPr>
          <a:xfrm>
            <a:off x="9144000" y="3789679"/>
            <a:ext cx="1153459" cy="25385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D8500C-028D-0084-233E-2966C6DFAA18}"/>
              </a:ext>
            </a:extLst>
          </p:cNvPr>
          <p:cNvSpPr/>
          <p:nvPr/>
        </p:nvSpPr>
        <p:spPr>
          <a:xfrm>
            <a:off x="8734612" y="3242426"/>
            <a:ext cx="1299882" cy="25385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4B31E6-CF71-7316-B0AE-9932F27081DC}"/>
              </a:ext>
            </a:extLst>
          </p:cNvPr>
          <p:cNvSpPr/>
          <p:nvPr/>
        </p:nvSpPr>
        <p:spPr>
          <a:xfrm>
            <a:off x="9070788" y="376660"/>
            <a:ext cx="1071283" cy="25385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C15C30-A22D-065B-873F-B077B1FC0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425914" cy="4351337"/>
          </a:xfrm>
        </p:spPr>
        <p:txBody>
          <a:bodyPr/>
          <a:lstStyle/>
          <a:p>
            <a:r>
              <a:rPr lang="uk-UA" dirty="0"/>
              <a:t>У попередній лекції про </a:t>
            </a:r>
            <a:r>
              <a:rPr lang="en-US" dirty="0"/>
              <a:t>“</a:t>
            </a:r>
            <a:r>
              <a:rPr lang="uk-UA" dirty="0"/>
              <a:t>Що таке </a:t>
            </a:r>
            <a:r>
              <a:rPr lang="en-US" dirty="0"/>
              <a:t>GPU”, </a:t>
            </a:r>
            <a:r>
              <a:rPr lang="uk-UA" dirty="0"/>
              <a:t>я показував котрі частини софтварного растеризатора виконують лоґіку вершинного</a:t>
            </a:r>
            <a:r>
              <a:rPr lang="en-US" dirty="0"/>
              <a:t>/</a:t>
            </a:r>
            <a:r>
              <a:rPr lang="uk-UA" dirty="0"/>
              <a:t>піксельного шейдера</a:t>
            </a:r>
            <a:endParaRPr lang="en-US" dirty="0"/>
          </a:p>
          <a:p>
            <a:pPr lvl="1"/>
            <a:r>
              <a:rPr lang="uk-UA" dirty="0"/>
              <a:t>У вершинному шейдері, ми просто множимо усі позицій вершин з матрицею перетворення</a:t>
            </a:r>
          </a:p>
          <a:p>
            <a:r>
              <a:rPr lang="uk-UA" dirty="0"/>
              <a:t>Я перейду код який здійснює перетворення вершин у </a:t>
            </a:r>
            <a:r>
              <a:rPr lang="en-US" dirty="0"/>
              <a:t>C++ </a:t>
            </a:r>
            <a:r>
              <a:rPr lang="uk-UA" dirty="0"/>
              <a:t>та перетворю його на </a:t>
            </a:r>
            <a:r>
              <a:rPr lang="en-US" dirty="0"/>
              <a:t>HLSL</a:t>
            </a:r>
          </a:p>
        </p:txBody>
      </p:sp>
    </p:spTree>
    <p:extLst>
      <p:ext uri="{BB962C8B-B14F-4D97-AF65-F5344CB8AC3E}">
        <p14:creationId xmlns:p14="http://schemas.microsoft.com/office/powerpoint/2010/main" val="125733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3475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74699</TotalTime>
  <Words>3440</Words>
  <Application>Microsoft Office PowerPoint</Application>
  <PresentationFormat>Widescreen</PresentationFormat>
  <Paragraphs>616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Cambria Math</vt:lpstr>
      <vt:lpstr>Century Schoolbook</vt:lpstr>
      <vt:lpstr>Consolas</vt:lpstr>
      <vt:lpstr>Wingdings 2</vt:lpstr>
      <vt:lpstr>YouTube Sans</vt:lpstr>
      <vt:lpstr>View</vt:lpstr>
      <vt:lpstr>Конвеєр, Дескриптори, та малювання у DX12</vt:lpstr>
      <vt:lpstr>Вміст</vt:lpstr>
      <vt:lpstr>Шейдери</vt:lpstr>
      <vt:lpstr>Шейдери</vt:lpstr>
      <vt:lpstr>Вершинний шейдер</vt:lpstr>
      <vt:lpstr>Вершинний шейдер</vt:lpstr>
      <vt:lpstr>Вершинний шейдер</vt:lpstr>
      <vt:lpstr>Вершинний шейдер</vt:lpstr>
      <vt:lpstr>Queue Live Coding</vt:lpstr>
      <vt:lpstr>Піксельний Шейдер</vt:lpstr>
      <vt:lpstr>Піксельний Шейдер</vt:lpstr>
      <vt:lpstr>Піксельний Шейдер</vt:lpstr>
      <vt:lpstr>Queue Live Coding</vt:lpstr>
      <vt:lpstr>Графічний конвеєр</vt:lpstr>
      <vt:lpstr>Графічний підпис</vt:lpstr>
      <vt:lpstr>Графічний підпис</vt:lpstr>
      <vt:lpstr>Графічний підпис</vt:lpstr>
      <vt:lpstr>Графічний підпис</vt:lpstr>
      <vt:lpstr>Графічний підпис</vt:lpstr>
      <vt:lpstr>Графічний підпис</vt:lpstr>
      <vt:lpstr>Графічний підпис</vt:lpstr>
      <vt:lpstr>Queue Live Coding</vt:lpstr>
      <vt:lpstr>Blend State</vt:lpstr>
      <vt:lpstr>Blend State</vt:lpstr>
      <vt:lpstr>Blend State</vt:lpstr>
      <vt:lpstr>Blend State</vt:lpstr>
      <vt:lpstr>Queue Live Coding</vt:lpstr>
      <vt:lpstr>Малювання</vt:lpstr>
      <vt:lpstr>Рендер ціль</vt:lpstr>
      <vt:lpstr>Рендер ціль</vt:lpstr>
      <vt:lpstr>Queue Live Coding</vt:lpstr>
      <vt:lpstr>Дескрипторна купа</vt:lpstr>
      <vt:lpstr>Дескрипторна купа</vt:lpstr>
      <vt:lpstr>Дескрипторна купа</vt:lpstr>
      <vt:lpstr>Дескрипторна купа</vt:lpstr>
      <vt:lpstr>Queue Live Coding</vt:lpstr>
      <vt:lpstr>Стан та модель прив’язування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Rasterization</dc:title>
  <dc:creator>Szlachtycz, Ihor</dc:creator>
  <cp:lastModifiedBy>Mike Smith</cp:lastModifiedBy>
  <cp:revision>98</cp:revision>
  <dcterms:created xsi:type="dcterms:W3CDTF">2022-06-14T01:17:22Z</dcterms:created>
  <dcterms:modified xsi:type="dcterms:W3CDTF">2023-10-24T04:06:41Z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2022-06-14T01:17:30Z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97fa61d7-6a96-46c5-9141-9f5f080051d6</vt:lpwstr>
  </property>
  <property fmtid="{D5CDD505-2E9C-101B-9397-08002B2CF9AE}" pid="10" name="MSIP_Label_64e4cbe8-b4f6-45dc-bcba-6123dfd2d8bf_ContentBits">
    <vt:lpwstr>0</vt:lpwstr>
  </property>
</Properties>
</file>